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7" r:id="rId6"/>
    <p:sldMasterId id="2147483742" r:id="rId7"/>
  </p:sldMasterIdLst>
  <p:notesMasterIdLst>
    <p:notesMasterId r:id="rId18"/>
  </p:notesMasterIdLst>
  <p:sldIdLst>
    <p:sldId id="350" r:id="rId8"/>
    <p:sldId id="344" r:id="rId9"/>
    <p:sldId id="374" r:id="rId10"/>
    <p:sldId id="371" r:id="rId11"/>
    <p:sldId id="329" r:id="rId12"/>
    <p:sldId id="337" r:id="rId13"/>
    <p:sldId id="373" r:id="rId14"/>
    <p:sldId id="375" r:id="rId15"/>
    <p:sldId id="356" r:id="rId16"/>
    <p:sldId id="33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ssi Fisch Wilson" initials="MFW" lastIdx="50" clrIdx="0"/>
  <p:cmAuthor id="1" name="Smith, Jessica" initials="SJ" lastIdx="106" clrIdx="1"/>
  <p:cmAuthor id="2" name="Tyler, Christopher" initials="TC" lastIdx="4" clrIdx="2"/>
  <p:cmAuthor id="3" name="Dashiell, Katherine" initials="DK" lastIdx="35" clrIdx="3"/>
  <p:cmAuthor id="4" name="Eiland, Stephanie" initials="SE" lastIdx="4" clrIdx="4"/>
  <p:cmAuthor id="5" name="McBratney, Kimberly" initials="MK" lastIdx="20" clrIdx="5"/>
  <p:cmAuthor id="6" name="Dorion, David" initials="DD" lastIdx="10" clrIdx="6"/>
  <p:cmAuthor id="7" name="Carter, Tamela" initials="CT" lastIdx="4" clrIdx="7"/>
  <p:cmAuthor id="8" name="Lundy, Deana" initials="LD" lastIdx="2" clrIdx="8"/>
  <p:cmAuthor id="9" name="Virginia Edwards" initials="VE" lastIdx="1" clrIdx="9"/>
  <p:cmAuthor id="10" name="Schauer, Lisa" initials="LS" lastIdx="6" clrIdx="10"/>
  <p:cmAuthor id="11" name="Derks, Keith" initials="KD" lastIdx="21" clrIdx="11"/>
  <p:cmAuthor id="12" name="Boyce, Brittany" initials="BWB" lastIdx="3" clrIdx="12"/>
  <p:cmAuthor id="13" name="Koch, Ashley" initials="AK" lastIdx="5" clrIdx="13"/>
  <p:cmAuthor id="14" name="Friedman, Merrill" initials="MAF" lastIdx="3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0" autoAdjust="0"/>
    <p:restoredTop sz="69029" autoAdjust="0"/>
  </p:normalViewPr>
  <p:slideViewPr>
    <p:cSldViewPr>
      <p:cViewPr>
        <p:scale>
          <a:sx n="90" d="100"/>
          <a:sy n="90" d="100"/>
        </p:scale>
        <p:origin x="-247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FA3675-8411-4168-B805-86669CE3453B}" type="datetimeFigureOut">
              <a:rPr lang="en-US"/>
              <a:pPr>
                <a:defRPr/>
              </a:pPr>
              <a:t>3/6/2017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D296D2-E859-4E88-8E35-87DD2D9FBC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59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296D2-E859-4E88-8E35-87DD2D9FBC8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8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296D2-E859-4E88-8E35-87DD2D9FBC8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4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296D2-E859-4E88-8E35-87DD2D9FBC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9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296D2-E859-4E88-8E35-87DD2D9FBC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1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296D2-E859-4E88-8E35-87DD2D9FBC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27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296D2-E859-4E88-8E35-87DD2D9FBC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27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296D2-E859-4E88-8E35-87DD2D9FBC8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7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204F-E4CA-4D62-B720-EA28250C5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835A-9A56-4EA5-BF5D-00816FD80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F6E35-9891-4B85-A084-32FB9531F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BF1C-F3CF-40F0-90F4-0D5D2F483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38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BB1C-0650-40FA-827B-3848C21CEA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89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2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254D-6689-4561-B9D3-C92C2982B1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1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3A26-E992-48BE-BB7F-1477BB56CF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46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ED5B-3DFD-48CE-B502-7551C75B9E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2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AF70-918B-4B4D-B630-7BD339AE83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15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9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ter still frame 10-6.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38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115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3563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61400" y="6356351"/>
            <a:ext cx="30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8511-AFE3-445A-B0B2-6D2CE6E19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60C4-FFA4-4DA9-845F-03927AA6F9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97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A1D7-35C8-4A79-8B33-7A571F62AE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66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D0AE-EECA-4658-A0DF-CF78C35BBD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38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3BE7-F3F5-4BCF-91A0-489557157C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76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27A43-C2E5-4E20-AF67-1E883A3DC4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11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8199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ACC65-341F-4467-879C-0E4AB03E7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21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BF1C-F3CF-40F0-90F4-0D5D2F483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13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BB1C-0650-40FA-827B-3848C21CEA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1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70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254D-6689-4561-B9D3-C92C2982B1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6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4754-DBBE-471E-AF40-982692196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3A26-E992-48BE-BB7F-1477BB56CF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35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ED5B-3DFD-48CE-B502-7551C75B9E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14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AF70-918B-4B4D-B630-7BD339AE83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29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93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60C4-FFA4-4DA9-845F-03927AA6F9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01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A1D7-35C8-4A79-8B33-7A571F62AE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48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D0AE-EECA-4658-A0DF-CF78C35BBD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392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3BE7-F3F5-4BCF-91A0-489557157C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83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27A43-C2E5-4E20-AF67-1E883A3DC4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52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8199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ACC65-341F-4467-879C-0E4AB03E7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8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1EA51-0BBE-41B3-AC07-261A40B17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053C4-3B4A-484D-A2E1-84A960733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A94F-081A-4F32-BAFB-05A3009D15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C07C-02B6-4C1E-B51B-423A200C1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1DC5-CA59-44A9-B33F-0AE811039F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CDCA-01E5-465E-94E1-853BFEACB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aster still frame 10-6.a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356351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B18280-4A40-423B-9E03-6CA2EDA3E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 pitchFamily="5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 pitchFamily="5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 pitchFamily="5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vert MT Std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178334-8740-45A9-A16B-67CEFDAA6C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KanCare logo Blue Gold jpeg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2039" y="5928732"/>
            <a:ext cx="149472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1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vert MT Std" pitchFamily="50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178334-8740-45A9-A16B-67CEFDAA6C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KanCare logo Blue Gold jpeg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2039" y="5928732"/>
            <a:ext cx="149472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4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vert MT Std" pitchFamily="50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57198"/>
            <a:ext cx="3470031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1831" y="457198"/>
            <a:ext cx="2409194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57198"/>
            <a:ext cx="2630421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48103" y="4546430"/>
            <a:ext cx="671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Amerigroup Kansas, Inc.</a:t>
            </a:r>
          </a:p>
        </p:txBody>
      </p:sp>
    </p:spTree>
    <p:extLst>
      <p:ext uri="{BB962C8B-B14F-4D97-AF65-F5344CB8AC3E}">
        <p14:creationId xmlns:p14="http://schemas.microsoft.com/office/powerpoint/2010/main" val="33425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24125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>
                <a:latin typeface="+mn-lt"/>
                <a:ea typeface="+mn-ea"/>
                <a:cs typeface="Arial" charset="0"/>
              </a:rPr>
              <a:t>Questions?</a:t>
            </a:r>
            <a:endParaRPr lang="en-US" cap="none" dirty="0"/>
          </a:p>
        </p:txBody>
      </p:sp>
      <p:pic>
        <p:nvPicPr>
          <p:cNvPr id="6" name="Picture 5" descr="KanCar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783283"/>
            <a:ext cx="17983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3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+mn-lt"/>
                <a:ea typeface="+mn-ea"/>
                <a:cs typeface="Arial" charset="0"/>
              </a:rPr>
              <a:t>How we support KanCare members</a:t>
            </a:r>
            <a:endParaRPr lang="en-US" sz="32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6021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Person-centered, individualized care management</a:t>
            </a:r>
            <a:endParaRPr lang="en-US" sz="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Focus on helping our members meet their health and wellness goals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Support members to advocate for themselves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Look for innovative ways to collaborate with members, service providers and community resources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Long-term, trusting relationships with community partners 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5" name="Picture 4" descr="KanCar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817" y="5638800"/>
            <a:ext cx="17983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32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200" b="1" dirty="0">
                <a:latin typeface="+mn-lt"/>
                <a:ea typeface="+mn-ea"/>
                <a:cs typeface="Arial" charset="0"/>
              </a:rPr>
              <a:t>Amerigroup </a:t>
            </a:r>
            <a:r>
              <a:rPr lang="en-US" sz="3200" b="1" dirty="0" smtClean="0">
                <a:latin typeface="+mn-lt"/>
                <a:ea typeface="+mn-ea"/>
                <a:cs typeface="Arial" charset="0"/>
              </a:rPr>
              <a:t>service coordination</a:t>
            </a:r>
            <a:endParaRPr lang="en-US" sz="32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419600"/>
          </a:xfrm>
        </p:spPr>
        <p:txBody>
          <a:bodyPr/>
          <a:lstStyle/>
          <a:p>
            <a:pPr marL="0" indent="0">
              <a:spcBef>
                <a:spcPts val="100"/>
              </a:spcBef>
              <a:buNone/>
            </a:pPr>
            <a:r>
              <a:rPr lang="en-US" sz="2200" dirty="0" smtClean="0"/>
              <a:t>We have </a:t>
            </a:r>
            <a:r>
              <a:rPr lang="en-US" sz="2200" dirty="0"/>
              <a:t>dedicated </a:t>
            </a:r>
            <a:r>
              <a:rPr lang="en-US" sz="2200" dirty="0" smtClean="0"/>
              <a:t>service coordinators </a:t>
            </a:r>
            <a:r>
              <a:rPr lang="en-US" sz="2200" dirty="0"/>
              <a:t>responsible for</a:t>
            </a:r>
            <a:r>
              <a:rPr lang="en-US" sz="2200" dirty="0" smtClean="0"/>
              <a:t>:</a:t>
            </a:r>
          </a:p>
          <a:p>
            <a:pPr marL="0" indent="0">
              <a:spcBef>
                <a:spcPts val="100"/>
              </a:spcBef>
              <a:buNone/>
            </a:pPr>
            <a:endParaRPr lang="en-US" sz="2000" dirty="0"/>
          </a:p>
          <a:p>
            <a:pPr marL="342900" lvl="1" indent="-342900">
              <a:spcBef>
                <a:spcPts val="100"/>
              </a:spcBef>
              <a:buFont typeface="Arial" charset="0"/>
              <a:buChar char="•"/>
            </a:pPr>
            <a:r>
              <a:rPr lang="en-US" sz="2000" dirty="0" smtClean="0"/>
              <a:t>Involving members in care and service decisions</a:t>
            </a:r>
            <a:endParaRPr lang="en-US" sz="2000" dirty="0"/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/>
              <a:t>Resolving issues quickly</a:t>
            </a:r>
            <a:endParaRPr lang="en-US" sz="2000" dirty="0"/>
          </a:p>
          <a:p>
            <a:pPr marL="342900" lvl="1" indent="-342900">
              <a:buFont typeface="Arial" charset="0"/>
              <a:buChar char="•"/>
            </a:pPr>
            <a:r>
              <a:rPr lang="en-US" sz="2000" dirty="0"/>
              <a:t>Completing </a:t>
            </a:r>
            <a:r>
              <a:rPr lang="en-US" sz="2000" dirty="0" smtClean="0"/>
              <a:t> </a:t>
            </a:r>
            <a:r>
              <a:rPr lang="en-US" sz="2000" dirty="0"/>
              <a:t>comprehensive </a:t>
            </a:r>
            <a:r>
              <a:rPr lang="en-US" sz="2000" dirty="0" smtClean="0"/>
              <a:t>health assessments</a:t>
            </a:r>
            <a:endParaRPr lang="en-US" sz="2000" dirty="0"/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/>
              <a:t>Helping members with referrals</a:t>
            </a:r>
            <a:endParaRPr lang="en-US" sz="2000" dirty="0"/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/>
              <a:t>Linking members to </a:t>
            </a:r>
            <a:r>
              <a:rPr lang="en-US" sz="2000" dirty="0"/>
              <a:t>community </a:t>
            </a:r>
            <a:r>
              <a:rPr lang="en-US" sz="2000" dirty="0" smtClean="0"/>
              <a:t>services and other natural supports to help them meet their goals</a:t>
            </a:r>
            <a:endParaRPr lang="en-US" sz="2000" dirty="0"/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/>
              <a:t>Helping members schedule appointments</a:t>
            </a:r>
            <a:endParaRPr lang="en-US" sz="2000" dirty="0"/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/>
              <a:t>Following up with members after emergency </a:t>
            </a:r>
            <a:r>
              <a:rPr lang="en-US" sz="2000" dirty="0"/>
              <a:t>room </a:t>
            </a:r>
            <a:r>
              <a:rPr lang="en-US" sz="2000" dirty="0" smtClean="0"/>
              <a:t>visits and inpatient stays</a:t>
            </a:r>
            <a:endParaRPr lang="en-US" sz="2000" dirty="0"/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/>
              <a:t>Assisting members with inpatient </a:t>
            </a:r>
            <a:r>
              <a:rPr lang="en-US" sz="2000" dirty="0"/>
              <a:t>admissions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/>
              <a:t>Coordinating transitional care and services</a:t>
            </a:r>
            <a:endParaRPr lang="en-US" sz="2000" dirty="0"/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5" name="Picture 4" descr="KanCar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098" y="5867400"/>
            <a:ext cx="17983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2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600" b="1" dirty="0" smtClean="0">
                <a:latin typeface="+mn-lt"/>
                <a:ea typeface="+mn-ea"/>
                <a:cs typeface="Arial" charset="0"/>
              </a:rPr>
              <a:t>Amerigroup case management and service coordination</a:t>
            </a:r>
            <a:endParaRPr lang="en-US" sz="26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0216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Our individualized care </a:t>
            </a:r>
            <a:r>
              <a:rPr lang="en-US" sz="2600" dirty="0"/>
              <a:t>management and </a:t>
            </a:r>
            <a:r>
              <a:rPr lang="en-US" sz="2600" dirty="0" smtClean="0"/>
              <a:t>service coordination includes: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Long-Term Services and </a:t>
            </a:r>
            <a:r>
              <a:rPr lang="en-US" sz="2400" dirty="0" smtClean="0"/>
              <a:t>Supports (LTSS) </a:t>
            </a:r>
            <a:r>
              <a:rPr lang="en-US" sz="2400" dirty="0"/>
              <a:t>–</a:t>
            </a:r>
            <a:r>
              <a:rPr lang="en-US" sz="2400" dirty="0" smtClean="0"/>
              <a:t> TBI</a:t>
            </a:r>
            <a:r>
              <a:rPr lang="en-US" sz="2400" dirty="0"/>
              <a:t>; TA; FE; </a:t>
            </a:r>
            <a:r>
              <a:rPr lang="en-US" sz="2400" dirty="0" smtClean="0"/>
              <a:t>I/DD</a:t>
            </a:r>
            <a:r>
              <a:rPr lang="en-US" sz="2400" dirty="0"/>
              <a:t>; </a:t>
            </a:r>
            <a:r>
              <a:rPr lang="en-US" sz="2400" dirty="0" smtClean="0"/>
              <a:t>PD</a:t>
            </a:r>
            <a:endParaRPr lang="en-US" sz="2400" dirty="0"/>
          </a:p>
          <a:p>
            <a:r>
              <a:rPr lang="en-US" sz="2400" dirty="0"/>
              <a:t>Behavioral Health Complex Case </a:t>
            </a:r>
            <a:r>
              <a:rPr lang="en-US" sz="2400" dirty="0" smtClean="0"/>
              <a:t>Management </a:t>
            </a:r>
            <a:r>
              <a:rPr lang="en-US" sz="2400" dirty="0"/>
              <a:t>–</a:t>
            </a:r>
            <a:r>
              <a:rPr lang="en-US" sz="2400" dirty="0" smtClean="0"/>
              <a:t> SED</a:t>
            </a:r>
            <a:r>
              <a:rPr lang="en-US" sz="2400" dirty="0"/>
              <a:t>, AU; Serious Mental Illness; Substance Use </a:t>
            </a:r>
            <a:r>
              <a:rPr lang="en-US" sz="2400" dirty="0" smtClean="0"/>
              <a:t>Disorder</a:t>
            </a:r>
            <a:endParaRPr lang="en-US" sz="2400" dirty="0"/>
          </a:p>
          <a:p>
            <a:r>
              <a:rPr lang="en-US" sz="2400" dirty="0"/>
              <a:t>Physical Health Complex Case Management </a:t>
            </a:r>
            <a:r>
              <a:rPr lang="en-US" sz="2400" dirty="0" smtClean="0"/>
              <a:t>– OB,  Pediatrics and Adult</a:t>
            </a:r>
            <a:endParaRPr lang="en-US" sz="2400" dirty="0"/>
          </a:p>
          <a:p>
            <a:endParaRPr lang="en-US" sz="2000" dirty="0" smtClean="0"/>
          </a:p>
          <a:p>
            <a:endParaRPr lang="en-US" sz="2800" b="1" dirty="0" smtClean="0">
              <a:cs typeface="Arial" charset="0"/>
            </a:endParaRPr>
          </a:p>
          <a:p>
            <a:endParaRPr lang="en-US" sz="2800" b="1" dirty="0" smtClean="0">
              <a:cs typeface="Arial" charset="0"/>
            </a:endParaRPr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5" name="Picture 4" descr="KanCar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817" y="5638800"/>
            <a:ext cx="17983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40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762000"/>
          </a:xfrm>
        </p:spPr>
        <p:txBody>
          <a:bodyPr/>
          <a:lstStyle/>
          <a:p>
            <a:r>
              <a:rPr lang="en-US" sz="3200" b="1" dirty="0" smtClean="0">
                <a:latin typeface="+mn-lt"/>
                <a:ea typeface="+mn-ea"/>
                <a:cs typeface="Arial" charset="0"/>
              </a:rPr>
              <a:t>Long-term services and supports (LTSS)</a:t>
            </a:r>
            <a:endParaRPr lang="en-US" sz="32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602164"/>
          </a:xfrm>
        </p:spPr>
        <p:txBody>
          <a:bodyPr/>
          <a:lstStyle/>
          <a:p>
            <a:r>
              <a:rPr lang="en-US" sz="2200" dirty="0" smtClean="0"/>
              <a:t>Complete a </a:t>
            </a:r>
            <a:r>
              <a:rPr lang="en-US" sz="2200" dirty="0"/>
              <a:t>comprehensive needs assessment and </a:t>
            </a:r>
            <a:r>
              <a:rPr lang="en-US" sz="2200" dirty="0" smtClean="0"/>
              <a:t>                   person-centered </a:t>
            </a:r>
            <a:r>
              <a:rPr lang="en-US" sz="2200" dirty="0"/>
              <a:t>service </a:t>
            </a:r>
            <a:r>
              <a:rPr lang="en-US" sz="2200" dirty="0" smtClean="0"/>
              <a:t>plan with the member</a:t>
            </a:r>
          </a:p>
          <a:p>
            <a:r>
              <a:rPr lang="en-US" sz="2200" dirty="0" smtClean="0"/>
              <a:t>Understand the member’s overall health and wellness goals and help them connect with natural supports to help them reach their goals</a:t>
            </a:r>
            <a:endParaRPr lang="en-US" sz="2200" dirty="0"/>
          </a:p>
          <a:p>
            <a:r>
              <a:rPr lang="en-US" sz="2200" dirty="0" smtClean="0"/>
              <a:t>Help members understand any additional services available to them in their community and help them access those services</a:t>
            </a:r>
            <a:endParaRPr lang="en-US" sz="2200" dirty="0"/>
          </a:p>
          <a:p>
            <a:r>
              <a:rPr lang="en-US" sz="2200" dirty="0" smtClean="0"/>
              <a:t>Support members’ physical, emotional and social goals by monitoring quality and consistency in service delivery and help resolve gaps as needed</a:t>
            </a:r>
          </a:p>
          <a:p>
            <a:r>
              <a:rPr lang="en-US" sz="2200" dirty="0" smtClean="0"/>
              <a:t>Help members understand how they can help themselves remain healthy</a:t>
            </a:r>
          </a:p>
          <a:p>
            <a:pPr marL="0" indent="0">
              <a:buNone/>
            </a:pPr>
            <a:endParaRPr lang="en-US" sz="2300" dirty="0"/>
          </a:p>
        </p:txBody>
      </p:sp>
      <p:pic>
        <p:nvPicPr>
          <p:cNvPr id="5" name="Picture 4" descr="KanCar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706094"/>
            <a:ext cx="17983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55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838200"/>
          </a:xfrm>
        </p:spPr>
        <p:txBody>
          <a:bodyPr/>
          <a:lstStyle/>
          <a:p>
            <a:r>
              <a:rPr lang="en-US" sz="3200" b="1" dirty="0">
                <a:latin typeface="+mn-lt"/>
                <a:ea typeface="+mn-ea"/>
                <a:cs typeface="Arial" charset="0"/>
              </a:rPr>
              <a:t>Behavioral </a:t>
            </a:r>
            <a:r>
              <a:rPr lang="en-US" sz="3200" b="1" dirty="0" smtClean="0">
                <a:latin typeface="+mn-lt"/>
                <a:ea typeface="+mn-ea"/>
                <a:cs typeface="Arial" charset="0"/>
              </a:rPr>
              <a:t>health care</a:t>
            </a:r>
            <a:endParaRPr lang="en-US" sz="1800" b="1" dirty="0">
              <a:solidFill>
                <a:srgbClr val="FF0000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1416"/>
            <a:ext cx="8229600" cy="4525965"/>
          </a:xfrm>
        </p:spPr>
        <p:txBody>
          <a:bodyPr/>
          <a:lstStyle/>
          <a:p>
            <a:r>
              <a:rPr lang="en-US" sz="2400" dirty="0" smtClean="0"/>
              <a:t>Inform members about their illness  or condition and engage them in their care </a:t>
            </a:r>
            <a:r>
              <a:rPr lang="en-US" sz="2400" dirty="0"/>
              <a:t>plans</a:t>
            </a:r>
          </a:p>
          <a:p>
            <a:r>
              <a:rPr lang="en-US" sz="2400" dirty="0" smtClean="0"/>
              <a:t>Facilitate an internal interdisciplinary approach to coordinate </a:t>
            </a:r>
            <a:r>
              <a:rPr lang="en-US" sz="2400" dirty="0"/>
              <a:t>care </a:t>
            </a:r>
            <a:r>
              <a:rPr lang="en-US" sz="2400" dirty="0" smtClean="0"/>
              <a:t>and services between </a:t>
            </a:r>
            <a:r>
              <a:rPr lang="en-US" sz="2400" dirty="0"/>
              <a:t>multiple providers and pharmacies to </a:t>
            </a:r>
            <a:r>
              <a:rPr lang="en-US" sz="2400" dirty="0" smtClean="0"/>
              <a:t>make sure the right care </a:t>
            </a:r>
            <a:r>
              <a:rPr lang="en-US" sz="2400" dirty="0"/>
              <a:t>and services are in place</a:t>
            </a:r>
          </a:p>
          <a:p>
            <a:r>
              <a:rPr lang="en-US" sz="2400" dirty="0" smtClean="0"/>
              <a:t>Connect members with community </a:t>
            </a:r>
            <a:r>
              <a:rPr lang="en-US" sz="2400" dirty="0"/>
              <a:t>resources and </a:t>
            </a:r>
            <a:r>
              <a:rPr lang="en-US" sz="2400" dirty="0" smtClean="0"/>
              <a:t>supports</a:t>
            </a:r>
            <a:endParaRPr lang="en-US" sz="2400" dirty="0"/>
          </a:p>
          <a:p>
            <a:r>
              <a:rPr lang="en-US" sz="2400" dirty="0"/>
              <a:t>Recommend mental </a:t>
            </a:r>
            <a:r>
              <a:rPr lang="en-US" sz="2400" dirty="0" smtClean="0"/>
              <a:t>health, substance use </a:t>
            </a:r>
            <a:r>
              <a:rPr lang="en-US" sz="2400" dirty="0"/>
              <a:t>and wellness services</a:t>
            </a:r>
          </a:p>
          <a:p>
            <a:r>
              <a:rPr lang="en-US" sz="2400" dirty="0"/>
              <a:t>Coordinate </a:t>
            </a:r>
            <a:r>
              <a:rPr lang="en-US" sz="2400" dirty="0" smtClean="0"/>
              <a:t>with </a:t>
            </a:r>
            <a:r>
              <a:rPr lang="en-US" sz="2400" dirty="0"/>
              <a:t>physical health care </a:t>
            </a:r>
            <a:r>
              <a:rPr lang="en-US" sz="2400" dirty="0" smtClean="0"/>
              <a:t>managers and LTSS </a:t>
            </a:r>
            <a:r>
              <a:rPr lang="en-US" sz="2400" dirty="0"/>
              <a:t>staff </a:t>
            </a:r>
            <a:r>
              <a:rPr lang="en-US" sz="2400" dirty="0" smtClean="0"/>
              <a:t>to </a:t>
            </a:r>
            <a:r>
              <a:rPr lang="en-US" sz="2400" dirty="0"/>
              <a:t>provide behavioral health expertise</a:t>
            </a:r>
          </a:p>
        </p:txBody>
      </p:sp>
      <p:pic>
        <p:nvPicPr>
          <p:cNvPr id="6" name="Picture 5" descr="KanCar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714" y="5715000"/>
            <a:ext cx="17983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200" b="1" dirty="0" smtClean="0">
                <a:latin typeface="+mn-lt"/>
                <a:ea typeface="+mn-ea"/>
                <a:cs typeface="Arial" charset="0"/>
              </a:rPr>
              <a:t>Physical health case management </a:t>
            </a:r>
            <a:endParaRPr lang="en-US" sz="32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267200"/>
          </a:xfrm>
        </p:spPr>
        <p:txBody>
          <a:bodyPr/>
          <a:lstStyle/>
          <a:p>
            <a:pPr marL="0" indent="0">
              <a:buNone/>
            </a:pPr>
            <a:endParaRPr lang="en-US" sz="800" dirty="0"/>
          </a:p>
          <a:p>
            <a:pPr marL="0" lvl="1" indent="0">
              <a:buNone/>
            </a:pPr>
            <a:r>
              <a:rPr lang="en-US" sz="2400" dirty="0" smtClean="0"/>
              <a:t>Our case managers: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/>
              <a:t>Help </a:t>
            </a:r>
            <a:r>
              <a:rPr lang="en-US" sz="2400" dirty="0"/>
              <a:t>m</a:t>
            </a:r>
            <a:r>
              <a:rPr lang="en-US" sz="2400" dirty="0" smtClean="0"/>
              <a:t>embers take control of their health care and get the most from their benefits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/>
              <a:t>Assess, plan, coordinate and evaluate services to meet members’ health needs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/>
              <a:t>Develop member-centered goals for optimal health and wellness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smtClean="0"/>
              <a:t>Focus on self-advocacy – help members manage their health needs through education and support  </a:t>
            </a:r>
            <a:endParaRPr lang="en-US" sz="2400" dirty="0"/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5" name="Picture 4" descr="KanCar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098" y="5867400"/>
            <a:ext cx="17983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18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200" b="1" dirty="0" smtClean="0">
                <a:latin typeface="+mn-lt"/>
                <a:ea typeface="+mn-ea"/>
                <a:cs typeface="Arial" charset="0"/>
              </a:rPr>
              <a:t>Discussion Topic</a:t>
            </a:r>
            <a:endParaRPr lang="en-US" sz="32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267200"/>
          </a:xfrm>
        </p:spPr>
        <p:txBody>
          <a:bodyPr/>
          <a:lstStyle/>
          <a:p>
            <a:pPr marL="0" indent="0">
              <a:buNone/>
            </a:pPr>
            <a:endParaRPr lang="en-US" sz="800" dirty="0"/>
          </a:p>
          <a:p>
            <a:pPr marL="0" lvl="1" indent="0" algn="ctr">
              <a:buNone/>
            </a:pPr>
            <a:endParaRPr lang="en-US" sz="2600" dirty="0" smtClean="0"/>
          </a:p>
          <a:p>
            <a:pPr marL="0" lvl="1" indent="0" algn="ctr">
              <a:buNone/>
            </a:pPr>
            <a:r>
              <a:rPr lang="en-US" sz="4800" dirty="0" smtClean="0"/>
              <a:t>What is Integrated Care?</a:t>
            </a:r>
            <a:endParaRPr lang="en-US" sz="4800" dirty="0"/>
          </a:p>
          <a:p>
            <a:pPr marL="0" lvl="1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5" name="Picture 4" descr="KanCar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098" y="5867400"/>
            <a:ext cx="17983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20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r>
              <a:rPr lang="en-US" sz="3200" b="1" dirty="0">
                <a:latin typeface="+mn-lt"/>
                <a:ea typeface="+mn-ea"/>
                <a:cs typeface="Arial" charset="0"/>
              </a:rPr>
              <a:t>Connecting with </a:t>
            </a:r>
            <a:r>
              <a:rPr lang="en-US" sz="3200" b="1" dirty="0" smtClean="0">
                <a:latin typeface="+mn-lt"/>
                <a:ea typeface="+mn-ea"/>
                <a:cs typeface="Arial" charset="0"/>
              </a:rPr>
              <a:t>Amerigroup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3886200"/>
          </a:xfrm>
        </p:spPr>
        <p:txBody>
          <a:bodyPr/>
          <a:lstStyle/>
          <a:p>
            <a:r>
              <a:rPr lang="en-US" sz="2300" dirty="0" smtClean="0"/>
              <a:t>Member Services   			1-800-600-4441</a:t>
            </a:r>
          </a:p>
          <a:p>
            <a:r>
              <a:rPr lang="en-US" sz="2300" dirty="0" smtClean="0"/>
              <a:t>Amerigroup </a:t>
            </a:r>
            <a:r>
              <a:rPr lang="en-US" sz="2300" dirty="0"/>
              <a:t>O</a:t>
            </a:r>
            <a:r>
              <a:rPr lang="en-US" sz="2300" dirty="0" smtClean="0"/>
              <a:t>n </a:t>
            </a:r>
            <a:r>
              <a:rPr lang="en-US" sz="2300" dirty="0"/>
              <a:t>Call </a:t>
            </a:r>
            <a:r>
              <a:rPr lang="en-US" sz="2300" dirty="0" smtClean="0"/>
              <a:t>			1-866-864-2544</a:t>
            </a:r>
          </a:p>
          <a:p>
            <a:r>
              <a:rPr lang="en-US" sz="2300" dirty="0" smtClean="0"/>
              <a:t>Disease Management 		1-888-830-4300</a:t>
            </a:r>
          </a:p>
          <a:p>
            <a:r>
              <a:rPr lang="en-US" sz="2300" dirty="0" smtClean="0"/>
              <a:t>Service Coordination 		1-877-434-7579, ext. 50103</a:t>
            </a:r>
          </a:p>
          <a:p>
            <a:r>
              <a:rPr lang="en-US" sz="2300" dirty="0" smtClean="0"/>
              <a:t>Vision Care – Ocular Benefits 	1-855-866-2623</a:t>
            </a:r>
          </a:p>
          <a:p>
            <a:r>
              <a:rPr lang="en-US" sz="2300" dirty="0" smtClean="0"/>
              <a:t>Dental Benefits – Scion Dental	1-855-866-2627</a:t>
            </a:r>
          </a:p>
          <a:p>
            <a:r>
              <a:rPr lang="en-US" sz="2300" dirty="0"/>
              <a:t>Transportation </a:t>
            </a:r>
            <a:r>
              <a:rPr lang="en-US" sz="2300" dirty="0" smtClean="0"/>
              <a:t>– Access2Care</a:t>
            </a:r>
            <a:r>
              <a:rPr lang="en-US" sz="2300" dirty="0"/>
              <a:t>	1-855-345-6943</a:t>
            </a:r>
          </a:p>
          <a:p>
            <a:r>
              <a:rPr lang="en-US" sz="2300" dirty="0" smtClean="0"/>
              <a:t>TTY/TDD 				711</a:t>
            </a:r>
          </a:p>
          <a:p>
            <a:r>
              <a:rPr lang="en-US" sz="2300" dirty="0"/>
              <a:t>Member Website			</a:t>
            </a:r>
            <a:r>
              <a:rPr lang="en-US" sz="2300" dirty="0" smtClean="0"/>
              <a:t>www.myamerigroup.com/KS</a:t>
            </a:r>
            <a:endParaRPr lang="en-US" sz="23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618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erigroup Template (3) 10-30-10">
  <a:themeElements>
    <a:clrScheme name="Amerigroup">
      <a:dk1>
        <a:sysClr val="windowText" lastClr="000000"/>
      </a:dk1>
      <a:lt1>
        <a:sysClr val="window" lastClr="FFFFFF"/>
      </a:lt1>
      <a:dk2>
        <a:srgbClr val="7FA9AE"/>
      </a:dk2>
      <a:lt2>
        <a:srgbClr val="A192B2"/>
      </a:lt2>
      <a:accent1>
        <a:srgbClr val="FF5C39"/>
      </a:accent1>
      <a:accent2>
        <a:srgbClr val="EDE04B"/>
      </a:accent2>
      <a:accent3>
        <a:srgbClr val="B3A369"/>
      </a:accent3>
      <a:accent4>
        <a:srgbClr val="6CA745"/>
      </a:accent4>
      <a:accent5>
        <a:srgbClr val="0087C0"/>
      </a:accent5>
      <a:accent6>
        <a:srgbClr val="DE7C00"/>
      </a:accent6>
      <a:hlink>
        <a:srgbClr val="FFFFFF"/>
      </a:hlink>
      <a:folHlink>
        <a:srgbClr val="FFFFFF"/>
      </a:folHlink>
    </a:clrScheme>
    <a:fontScheme name="Amerigroup">
      <a:majorFont>
        <a:latin typeface="Calvert M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AGP RS Theme">
      <a:dk1>
        <a:sysClr val="windowText" lastClr="000000"/>
      </a:dk1>
      <a:lt1>
        <a:sysClr val="window" lastClr="FFFFFF"/>
      </a:lt1>
      <a:dk2>
        <a:srgbClr val="7FA9AE"/>
      </a:dk2>
      <a:lt2>
        <a:srgbClr val="A192B2"/>
      </a:lt2>
      <a:accent1>
        <a:srgbClr val="FF5C39"/>
      </a:accent1>
      <a:accent2>
        <a:srgbClr val="EDE04B"/>
      </a:accent2>
      <a:accent3>
        <a:srgbClr val="B3A369"/>
      </a:accent3>
      <a:accent4>
        <a:srgbClr val="6CA745"/>
      </a:accent4>
      <a:accent5>
        <a:srgbClr val="0087C0"/>
      </a:accent5>
      <a:accent6>
        <a:srgbClr val="DE7C00"/>
      </a:accent6>
      <a:hlink>
        <a:srgbClr val="7FA9AE"/>
      </a:hlink>
      <a:folHlink>
        <a:srgbClr val="A19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Theme">
  <a:themeElements>
    <a:clrScheme name="AGP RS Theme">
      <a:dk1>
        <a:sysClr val="windowText" lastClr="000000"/>
      </a:dk1>
      <a:lt1>
        <a:sysClr val="window" lastClr="FFFFFF"/>
      </a:lt1>
      <a:dk2>
        <a:srgbClr val="7FA9AE"/>
      </a:dk2>
      <a:lt2>
        <a:srgbClr val="A192B2"/>
      </a:lt2>
      <a:accent1>
        <a:srgbClr val="FF5C39"/>
      </a:accent1>
      <a:accent2>
        <a:srgbClr val="EDE04B"/>
      </a:accent2>
      <a:accent3>
        <a:srgbClr val="B3A369"/>
      </a:accent3>
      <a:accent4>
        <a:srgbClr val="6CA745"/>
      </a:accent4>
      <a:accent5>
        <a:srgbClr val="0087C0"/>
      </a:accent5>
      <a:accent6>
        <a:srgbClr val="DE7C00"/>
      </a:accent6>
      <a:hlink>
        <a:srgbClr val="7FA9AE"/>
      </a:hlink>
      <a:folHlink>
        <a:srgbClr val="A19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MAP Document" ma:contentTypeID="0x010100EF1B31583D5A764A936C3932B02B0BA3006221607270899B43A00C74018071AB66" ma:contentTypeVersion="37" ma:contentTypeDescription="" ma:contentTypeScope="" ma:versionID="95f85c6b3359eaf7acde24669719255a">
  <xsd:schema xmlns:xsd="http://www.w3.org/2001/XMLSchema" xmlns:xs="http://www.w3.org/2001/XMLSchema" xmlns:p="http://schemas.microsoft.com/office/2006/metadata/properties" xmlns:ns2="7dfe0dc3-89e1-450d-88a9-e62a73772b52" targetNamespace="http://schemas.microsoft.com/office/2006/metadata/properties" ma:root="true" ma:fieldsID="dcc7d3005b9812a8deffaa70534200c3" ns2:_="">
    <xsd:import namespace="7dfe0dc3-89e1-450d-88a9-e62a73772b52"/>
    <xsd:element name="properties">
      <xsd:complexType>
        <xsd:sequence>
          <xsd:element name="documentManagement">
            <xsd:complexType>
              <xsd:all>
                <xsd:element ref="ns2:Health_x0020_Plan_x0028_s_x0029_" minOccurs="0"/>
                <xsd:element ref="ns2:Language_x0028_s_x0029_" minOccurs="0"/>
                <xsd:element ref="ns2:State_x0020_Filing" minOccurs="0"/>
                <xsd:element ref="ns2:Market_x0020_Managers" minOccurs="0"/>
                <xsd:element ref="ns2:Reviewers" minOccurs="0"/>
                <xsd:element ref="ns2:Optional_x0020_Reviewers" minOccurs="0"/>
                <xsd:element ref="ns2:Informed_x0020_Associates" minOccurs="0"/>
                <xsd:element ref="ns2:Approvals"/>
                <xsd:element ref="ns2:Review_x0020_Complete" minOccurs="0"/>
                <xsd:element ref="ns2:SQL_x0020_ID" minOccurs="0"/>
                <xsd:element ref="ns2:Review_x0020_Tasks_x0020_Assign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e0dc3-89e1-450d-88a9-e62a73772b52" elementFormDefault="qualified">
    <xsd:import namespace="http://schemas.microsoft.com/office/2006/documentManagement/types"/>
    <xsd:import namespace="http://schemas.microsoft.com/office/infopath/2007/PartnerControls"/>
    <xsd:element name="Health_x0020_Plan_x0028_s_x0029_" ma:index="1" nillable="true" ma:displayName="Health Plan(s)" ma:list="1a188368-cb15-487d-9cdf-f28e12bf3c72" ma:internalName="Health_x0020_Plan_x0028_s_x0029_" ma:readOnly="false" ma:showField="Active_x0020_Health_x0020_Plan" ma:web="7dfe0dc3-89e1-450d-88a9-e62a73772b52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nguage_x0028_s_x0029_" ma:index="2" nillable="true" ma:displayName="Language(s)" ma:description="Select the language(s) this document is applicable to." ma:list="5071115c-f2e7-4e84-b140-feb2064ca922" ma:internalName="Language_x0028_s_x0029_" ma:readOnly="false" ma:showField="Title" ma:web="7dfe0dc3-89e1-450d-88a9-e62a73772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ate_x0020_Filing" ma:index="3" nillable="true" ma:displayName="State Filing" ma:description="For Regulatory Use Only" ma:format="Dropdown" ma:internalName="State_x0020_Filing" ma:readOnly="false">
      <xsd:simpleType>
        <xsd:union memberTypes="dms:Text">
          <xsd:simpleType>
            <xsd:restriction base="dms:Choice">
              <xsd:enumeration value="Pending Determination"/>
              <xsd:enumeration value="Yes, Approval Filing"/>
              <xsd:enumeration value="Yes, Information Filing"/>
              <xsd:enumeration value="No"/>
            </xsd:restriction>
          </xsd:simpleType>
        </xsd:union>
      </xsd:simpleType>
    </xsd:element>
    <xsd:element name="Market_x0020_Managers" ma:index="4" nillable="true" ma:displayName="Market Managers" ma:description="Market Manager" ma:list="UserInfo" ma:SharePointGroup="0" ma:internalName="Market_x0020_Manag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ers" ma:index="5" nillable="true" ma:displayName="Required Reviewers" ma:description="Associates designated as required reviewers of the document(s)." ma:list="UserInfo" ma:SharePointGroup="0" ma:internalName="Reviewer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tional_x0020_Reviewers" ma:index="6" nillable="true" ma:displayName="Optional Reviewers" ma:list="UserInfo" ma:SharePointGroup="0" ma:internalName="Optional_x0020_Review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formed_x0020_Associates" ma:index="7" nillable="true" ma:displayName="Informed Associates" ma:list="UserInfo" ma:SharePointGroup="0" ma:internalName="Informed_x0020_Associate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als" ma:index="8" ma:displayName="Approvals" ma:default="Not Started" ma:description="Choose one of the approval options after reviewing the document(s)." ma:format="Dropdown" ma:internalName="Approvals" ma:readOnly="false">
      <xsd:simpleType>
        <xsd:restriction base="dms:Choice">
          <xsd:enumeration value="Not Started"/>
          <xsd:enumeration value="In Review"/>
          <xsd:enumeration value="Approved"/>
          <xsd:enumeration value="Approved with Changes"/>
          <xsd:enumeration value="Not Approved (requires reviewer to follow up with submitter)"/>
          <xsd:enumeration value="FYI"/>
          <xsd:enumeration value="Closed by Administrator"/>
        </xsd:restriction>
      </xsd:simpleType>
    </xsd:element>
    <xsd:element name="Review_x0020_Complete" ma:index="15" nillable="true" ma:displayName="Review Complete" ma:default="No" ma:format="Dropdown" ma:internalName="Review_x0020_Complete" ma:readOnly="false">
      <xsd:simpleType>
        <xsd:restriction base="dms:Choice">
          <xsd:enumeration value="No"/>
          <xsd:enumeration value="Yes"/>
        </xsd:restriction>
      </xsd:simpleType>
    </xsd:element>
    <xsd:element name="SQL_x0020_ID" ma:index="17" nillable="true" ma:displayName="SQL ID" ma:internalName="SQL_x0020_ID" ma:readOnly="false">
      <xsd:simpleType>
        <xsd:restriction base="dms:Text">
          <xsd:maxLength value="255"/>
        </xsd:restriction>
      </xsd:simpleType>
    </xsd:element>
    <xsd:element name="Review_x0020_Tasks_x0020_Assigned" ma:index="18" nillable="true" ma:displayName="Review Tasks Assigned" ma:default="No" ma:format="Dropdown" ma:hidden="true" ma:internalName="Review_x0020_Tasks_x0020_Assigned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Tasks_x0020_Assigned xmlns="7dfe0dc3-89e1-450d-88a9-e62a73772b52">Yes</Review_x0020_Tasks_x0020_Assigned>
    <Language_x0028_s_x0029_ xmlns="7dfe0dc3-89e1-450d-88a9-e62a73772b52">
      <Value>3</Value>
    </Language_x0028_s_x0029_>
    <State_x0020_Filing xmlns="7dfe0dc3-89e1-450d-88a9-e62a73772b52" xsi:nil="true"/>
    <SQL_x0020_ID xmlns="7dfe0dc3-89e1-450d-88a9-e62a73772b52">b0826afe-b167-4c2f-be56-dbb0083b88dd</SQL_x0020_ID>
    <Review_x0020_Complete xmlns="7dfe0dc3-89e1-450d-88a9-e62a73772b52">No</Review_x0020_Complete>
    <Reviewers xmlns="7dfe0dc3-89e1-450d-88a9-e62a73772b52">
      <UserInfo>
        <DisplayName>i:0#.w|agpcorp\ghoward</DisplayName>
        <AccountId>503</AccountId>
        <AccountType/>
      </UserInfo>
    </Reviewers>
    <Informed_x0020_Associates xmlns="7dfe0dc3-89e1-450d-88a9-e62a73772b52">
      <UserInfo>
        <DisplayName/>
        <AccountId xsi:nil="true"/>
        <AccountType/>
      </UserInfo>
    </Informed_x0020_Associates>
    <Approvals xmlns="7dfe0dc3-89e1-450d-88a9-e62a73772b52">Approved with Changes</Approvals>
    <Market_x0020_Managers xmlns="7dfe0dc3-89e1-450d-88a9-e62a73772b52">
      <UserInfo>
        <DisplayName>i:0#.w|agpcorp\ctyler2</DisplayName>
        <AccountId>58</AccountId>
        <AccountType/>
      </UserInfo>
    </Market_x0020_Managers>
    <Optional_x0020_Reviewers xmlns="7dfe0dc3-89e1-450d-88a9-e62a73772b52">
      <UserInfo>
        <DisplayName>i:0#.w|agpcorp\rderks1</DisplayName>
        <AccountId>1483</AccountId>
        <AccountType/>
      </UserInfo>
      <UserInfo>
        <DisplayName>i:0#.w|agpcorp\ad34958</DisplayName>
        <AccountId>1272</AccountId>
        <AccountType/>
      </UserInfo>
      <UserInfo>
        <DisplayName>i:0#.w|agpcorp\sdeshmu</DisplayName>
        <AccountId>426</AccountId>
        <AccountType/>
      </UserInfo>
      <UserInfo>
        <DisplayName>i:0#.w|agpcorp\jthibau</DisplayName>
        <AccountId>1044</AccountId>
        <AccountType/>
      </UserInfo>
      <UserInfo>
        <DisplayName>i:0#.w|agpcorp\lhopkin</DisplayName>
        <AccountId>348</AccountId>
        <AccountType/>
      </UserInfo>
      <UserInfo>
        <DisplayName>i:0#.w|agpcorp\mfriedm</DisplayName>
        <AccountId>346</AccountId>
        <AccountType/>
      </UserInfo>
    </Optional_x0020_Reviewers>
    <Health_x0020_Plan_x0028_s_x0029_ xmlns="7dfe0dc3-89e1-450d-88a9-e62a73772b52">
      <Value>5</Value>
    </Health_x0020_Plan_x0028_s_x0029_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20F954-C668-4DCE-ACB7-A59636AD5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fe0dc3-89e1-450d-88a9-e62a73772b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898EE0-6C4C-499F-91FC-F44E46802F95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7dfe0dc3-89e1-450d-88a9-e62a73772b52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607BCE-F7A4-45D9-9F03-C7ABBB20AAD1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8C28FB80-D827-46D0-A5CA-BB685DFF7A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21941</TotalTime>
  <Words>426</Words>
  <Application>Microsoft Office PowerPoint</Application>
  <PresentationFormat>On-screen Show (4:3)</PresentationFormat>
  <Paragraphs>72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Amerigroup Template (3) 10-30-10</vt:lpstr>
      <vt:lpstr>Default Theme</vt:lpstr>
      <vt:lpstr>3_Default Theme</vt:lpstr>
      <vt:lpstr>PowerPoint Presentation</vt:lpstr>
      <vt:lpstr>How we support KanCare members</vt:lpstr>
      <vt:lpstr>Amerigroup service coordination</vt:lpstr>
      <vt:lpstr>Amerigroup case management and service coordination</vt:lpstr>
      <vt:lpstr>Long-term services and supports (LTSS)</vt:lpstr>
      <vt:lpstr>Behavioral health care</vt:lpstr>
      <vt:lpstr>Physical health case management </vt:lpstr>
      <vt:lpstr>Discussion Topic</vt:lpstr>
      <vt:lpstr>Connecting with Amerigroup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Ginger</dc:creator>
  <cp:lastModifiedBy>Keith Derks</cp:lastModifiedBy>
  <cp:revision>163</cp:revision>
  <dcterms:created xsi:type="dcterms:W3CDTF">2014-09-05T17:39:07Z</dcterms:created>
  <dcterms:modified xsi:type="dcterms:W3CDTF">2017-03-06T22:09:16Z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ealth Plan(s)">
    <vt:lpwstr>5;#</vt:lpwstr>
  </property>
  <property fmtid="{D5CDD505-2E9C-101B-9397-08002B2CF9AE}" pid="3" name="Approvals">
    <vt:lpwstr>Approved with Changes</vt:lpwstr>
  </property>
  <property fmtid="{D5CDD505-2E9C-101B-9397-08002B2CF9AE}" pid="4" name="WorkflowChangePath">
    <vt:lpwstr>c09097ba-1388-4922-8759-0b6c21ec4f1d,13;cec56006-b582-4427-81ce-0c978f6bf0a0,10;b6a1803c-0749-4e1f-9902-84da32c4ad77,5;</vt:lpwstr>
  </property>
  <property fmtid="{D5CDD505-2E9C-101B-9397-08002B2CF9AE}" pid="5" name="Review Tasks Assigned">
    <vt:lpwstr>Yes</vt:lpwstr>
  </property>
  <property fmtid="{D5CDD505-2E9C-101B-9397-08002B2CF9AE}" pid="6" name="Reviewers">
    <vt:lpwstr>503;#i:0#.w|agpcorp\ghoward</vt:lpwstr>
  </property>
  <property fmtid="{D5CDD505-2E9C-101B-9397-08002B2CF9AE}" pid="7" name="Informed Associates">
    <vt:lpwstr/>
  </property>
  <property fmtid="{D5CDD505-2E9C-101B-9397-08002B2CF9AE}" pid="8" name="Market Managers">
    <vt:lpwstr>58;#i:0#.w|agpcorp\ctyler2</vt:lpwstr>
  </property>
  <property fmtid="{D5CDD505-2E9C-101B-9397-08002B2CF9AE}" pid="9" name="Optional Reviewers">
    <vt:lpwstr>348;#i:0#.w|agpcorp\lhopkin;#965;#i:0#.w|agpcorp\tcarte1;#1483;#i:0#.w|agpcorp\rderks1;#389;#i:0#.w|agpcorp\rzuzena;#1272;#i:0#.w|agpcorp\ad34958</vt:lpwstr>
  </property>
  <property fmtid="{D5CDD505-2E9C-101B-9397-08002B2CF9AE}" pid="10" name="ContentTypeId">
    <vt:lpwstr>0x010100EF1B31583D5A764A936C3932B02B0BA3006221607270899B43A00C74018071AB66</vt:lpwstr>
  </property>
  <property fmtid="{D5CDD505-2E9C-101B-9397-08002B2CF9AE}" pid="11" name="Language(s)">
    <vt:lpwstr>3;#</vt:lpwstr>
  </property>
  <property fmtid="{D5CDD505-2E9C-101B-9397-08002B2CF9AE}" pid="12" name="SQL ID">
    <vt:lpwstr>c9e9df97-a9c1-4573-a5ff-17b548488000</vt:lpwstr>
  </property>
  <property fmtid="{D5CDD505-2E9C-101B-9397-08002B2CF9AE}" pid="13" name="State Filing">
    <vt:lpwstr>Tyler, Christopher: Yes, Information Filing</vt:lpwstr>
  </property>
  <property fmtid="{D5CDD505-2E9C-101B-9397-08002B2CF9AE}" pid="14" name="Review Complete">
    <vt:lpwstr>No</vt:lpwstr>
  </property>
</Properties>
</file>