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8" r:id="rId4"/>
    <p:sldId id="272" r:id="rId5"/>
    <p:sldId id="259" r:id="rId6"/>
    <p:sldId id="269" r:id="rId7"/>
    <p:sldId id="274" r:id="rId8"/>
    <p:sldId id="278" r:id="rId9"/>
    <p:sldId id="275" r:id="rId10"/>
    <p:sldId id="276" r:id="rId11"/>
    <p:sldId id="261" r:id="rId12"/>
    <p:sldId id="265" r:id="rId13"/>
    <p:sldId id="279" r:id="rId14"/>
    <p:sldId id="266" r:id="rId15"/>
    <p:sldId id="267" r:id="rId16"/>
    <p:sldId id="280"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2" d="100"/>
          <a:sy n="102" d="100"/>
        </p:scale>
        <p:origin x="-150" y="-1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1C557C-EE77-495F-B923-E15331DBEF76}" type="datetimeFigureOut">
              <a:rPr lang="en-US" smtClean="0"/>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44A532-C022-4FB9-812B-E2092497982C}" type="slidenum">
              <a:rPr lang="en-US" smtClean="0"/>
              <a:t>‹#›</a:t>
            </a:fld>
            <a:endParaRPr lang="en-US"/>
          </a:p>
        </p:txBody>
      </p:sp>
    </p:spTree>
    <p:extLst>
      <p:ext uri="{BB962C8B-B14F-4D97-AF65-F5344CB8AC3E}">
        <p14:creationId xmlns:p14="http://schemas.microsoft.com/office/powerpoint/2010/main" val="166268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ancare.ks.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ancare.ks.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4A532-C022-4FB9-812B-E2092497982C}" type="slidenum">
              <a:rPr lang="en-US" smtClean="0"/>
              <a:t>1</a:t>
            </a:fld>
            <a:endParaRPr lang="en-US"/>
          </a:p>
        </p:txBody>
      </p:sp>
    </p:spTree>
    <p:extLst>
      <p:ext uri="{BB962C8B-B14F-4D97-AF65-F5344CB8AC3E}">
        <p14:creationId xmlns:p14="http://schemas.microsoft.com/office/powerpoint/2010/main" val="331035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10</a:t>
            </a:fld>
            <a:endParaRPr lang="en-US" dirty="0"/>
          </a:p>
        </p:txBody>
      </p:sp>
    </p:spTree>
    <p:extLst>
      <p:ext uri="{BB962C8B-B14F-4D97-AF65-F5344CB8AC3E}">
        <p14:creationId xmlns:p14="http://schemas.microsoft.com/office/powerpoint/2010/main" val="418410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t>How to access this “Extra Services” chart online:</a:t>
            </a:r>
            <a:endParaRPr lang="en-US" sz="1400" b="1" u="sng" dirty="0"/>
          </a:p>
          <a:p>
            <a:r>
              <a:rPr lang="en-US" sz="1400" dirty="0" smtClean="0"/>
              <a:t>Google:  </a:t>
            </a:r>
            <a:r>
              <a:rPr lang="en-US" sz="1400" dirty="0" smtClean="0">
                <a:hlinkClick r:id="rId3"/>
              </a:rPr>
              <a:t>www.kancare.ks.gov</a:t>
            </a:r>
            <a:r>
              <a:rPr lang="en-US" sz="1400" dirty="0" smtClean="0"/>
              <a:t> </a:t>
            </a:r>
            <a:endParaRPr lang="en-US" sz="1400" dirty="0" smtClean="0"/>
          </a:p>
          <a:p>
            <a:r>
              <a:rPr lang="en-US" sz="1400" dirty="0" smtClean="0"/>
              <a:t>Click on the “Benefits &amp; Services” link</a:t>
            </a:r>
          </a:p>
          <a:p>
            <a:r>
              <a:rPr lang="en-US" sz="1400" dirty="0" smtClean="0"/>
              <a:t>Scroll down the page until you see the </a:t>
            </a:r>
            <a:r>
              <a:rPr lang="en-US" sz="1400" b="1" dirty="0" smtClean="0"/>
              <a:t>“Health Plan Highlights” </a:t>
            </a:r>
            <a:r>
              <a:rPr lang="en-US" sz="1400" dirty="0" smtClean="0"/>
              <a:t>chart.</a:t>
            </a:r>
          </a:p>
        </p:txBody>
      </p:sp>
      <p:sp>
        <p:nvSpPr>
          <p:cNvPr id="4" name="Slide Number Placeholder 3"/>
          <p:cNvSpPr>
            <a:spLocks noGrp="1"/>
          </p:cNvSpPr>
          <p:nvPr>
            <p:ph type="sldNum" sz="quarter" idx="10"/>
          </p:nvPr>
        </p:nvSpPr>
        <p:spPr/>
        <p:txBody>
          <a:bodyPr/>
          <a:lstStyle/>
          <a:p>
            <a:fld id="{FD38C459-2878-49DE-99B5-741863EDCF30}" type="slidenum">
              <a:rPr lang="en-US" smtClean="0"/>
              <a:t>11</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100"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12</a:t>
            </a:fld>
            <a:endParaRPr lang="en-US" dirty="0"/>
          </a:p>
        </p:txBody>
      </p:sp>
    </p:spTree>
    <p:extLst>
      <p:ext uri="{BB962C8B-B14F-4D97-AF65-F5344CB8AC3E}">
        <p14:creationId xmlns:p14="http://schemas.microsoft.com/office/powerpoint/2010/main" val="89388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4A532-C022-4FB9-812B-E2092497982C}" type="slidenum">
              <a:rPr lang="en-US" smtClean="0"/>
              <a:t>13</a:t>
            </a:fld>
            <a:endParaRPr lang="en-US"/>
          </a:p>
        </p:txBody>
      </p:sp>
    </p:spTree>
    <p:extLst>
      <p:ext uri="{BB962C8B-B14F-4D97-AF65-F5344CB8AC3E}">
        <p14:creationId xmlns:p14="http://schemas.microsoft.com/office/powerpoint/2010/main" val="310869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solidFill>
                <a:srgbClr val="153357"/>
              </a:solidFill>
            </a:endParaRPr>
          </a:p>
          <a:p>
            <a:pPr defTabSz="914350">
              <a:defRPr/>
            </a:pPr>
            <a:endParaRPr lang="en-US" dirty="0" smtClean="0">
              <a:solidFill>
                <a:srgbClr val="153357"/>
              </a:solidFill>
            </a:endParaRPr>
          </a:p>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14</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4" t="74243" r="2761" b="11050"/>
          <a:stretch/>
        </p:blipFill>
        <p:spPr bwMode="auto">
          <a:xfrm>
            <a:off x="1066800" y="7162800"/>
            <a:ext cx="4343400" cy="1341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Notes Placeholder 2"/>
          <p:cNvSpPr txBox="1">
            <a:spLocks/>
          </p:cNvSpPr>
          <p:nvPr/>
        </p:nvSpPr>
        <p:spPr>
          <a:xfrm>
            <a:off x="838200" y="4495800"/>
            <a:ext cx="5608320" cy="4183380"/>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u="sng" dirty="0" smtClean="0"/>
              <a:t>Members </a:t>
            </a:r>
            <a:r>
              <a:rPr lang="en-US" b="1" u="sng" dirty="0" smtClean="0"/>
              <a:t>may call saying they did not receive an enrollment packet:</a:t>
            </a:r>
          </a:p>
          <a:p>
            <a:pPr marL="171441" indent="-171441">
              <a:buFont typeface="Arial" panose="020B0604020202020204" pitchFamily="34" charset="0"/>
              <a:buChar char="•"/>
            </a:pPr>
            <a:endParaRPr lang="en-US" dirty="0" smtClean="0"/>
          </a:p>
          <a:p>
            <a:pPr marL="171441" indent="-171441">
              <a:buFont typeface="Arial" panose="020B0604020202020204" pitchFamily="34" charset="0"/>
              <a:buChar char="•"/>
            </a:pPr>
            <a:r>
              <a:rPr lang="en-US" dirty="0" smtClean="0"/>
              <a:t>If they have not received their “enrollment packet” they need to call the Managed Care Enrollment Center.</a:t>
            </a:r>
          </a:p>
          <a:p>
            <a:pPr marL="171441" indent="-171441">
              <a:buFont typeface="Arial" panose="020B0604020202020204" pitchFamily="34" charset="0"/>
              <a:buChar char="•"/>
            </a:pPr>
            <a:endParaRPr lang="en-US" dirty="0" smtClean="0"/>
          </a:p>
          <a:p>
            <a:pPr marL="171441" indent="-171441">
              <a:buFont typeface="Arial" panose="020B0604020202020204" pitchFamily="34" charset="0"/>
              <a:buChar char="•"/>
            </a:pPr>
            <a:r>
              <a:rPr lang="en-US" dirty="0" smtClean="0"/>
              <a:t>Moving is often a reason for not receiving documentation, which may cause loss in services.  If the consumer has recently moved, remind them to update their mailing address with both the Managed Care Enrollment Center and with the KanCare Clearinghouse.</a:t>
            </a:r>
          </a:p>
          <a:p>
            <a:endParaRPr lang="en-US" dirty="0" smtClean="0"/>
          </a:p>
          <a:p>
            <a:pPr marL="171441" indent="-171441">
              <a:buFont typeface="Arial" panose="020B0604020202020204" pitchFamily="34" charset="0"/>
              <a:buChar char="•"/>
            </a:pPr>
            <a:endParaRPr lang="en-US" dirty="0" smtClean="0"/>
          </a:p>
          <a:p>
            <a:pPr>
              <a:defRPr/>
            </a:pPr>
            <a:r>
              <a:rPr lang="en-US" b="1" u="sng" dirty="0" smtClean="0">
                <a:solidFill>
                  <a:srgbClr val="FF0000"/>
                </a:solidFill>
              </a:rPr>
              <a:t>See the “Who Should I Call?” list in your Resource Binder:  </a:t>
            </a:r>
          </a:p>
          <a:p>
            <a:pPr>
              <a:defRPr/>
            </a:pPr>
            <a:endParaRPr lang="en-US" b="1" u="sng" dirty="0" smtClean="0">
              <a:solidFill>
                <a:srgbClr val="FF0000"/>
              </a:solidFill>
            </a:endParaRPr>
          </a:p>
          <a:p>
            <a:pPr marL="171441" indent="-171441">
              <a:buFont typeface="Arial" panose="020B0604020202020204" pitchFamily="34" charset="0"/>
              <a:buChar char="•"/>
              <a:defRPr/>
            </a:pPr>
            <a:r>
              <a:rPr lang="en-US" b="1" dirty="0" smtClean="0">
                <a:solidFill>
                  <a:srgbClr val="FF0000"/>
                </a:solidFill>
              </a:rPr>
              <a:t>Managed Care Enrollment Center Issues and Questions</a:t>
            </a:r>
            <a:endParaRPr lang="en-US" dirty="0" smtClean="0"/>
          </a:p>
          <a:p>
            <a:pPr marL="171441" indent="-171441">
              <a:buFont typeface="Arial" panose="020B0604020202020204" pitchFamily="34" charset="0"/>
              <a:buChar char="•"/>
            </a:pPr>
            <a:endParaRPr lang="en-US" dirty="0" smtClean="0"/>
          </a:p>
          <a:p>
            <a:endParaRPr lang="en-US" dirty="0" smtClean="0"/>
          </a:p>
          <a:p>
            <a:pPr marL="171441" indent="-171441">
              <a:buFont typeface="Arial" panose="020B0604020202020204" pitchFamily="34" charset="0"/>
              <a:buChar char="•"/>
            </a:pPr>
            <a:endParaRPr lang="en-US" dirty="0" smtClean="0"/>
          </a:p>
          <a:p>
            <a:pPr marL="171441" indent="-171441">
              <a:buFont typeface="Arial" panose="020B0604020202020204" pitchFamily="34" charset="0"/>
              <a:buChar char="•"/>
            </a:pPr>
            <a:endParaRPr lang="en-US" dirty="0" smtClean="0"/>
          </a:p>
          <a:p>
            <a:endParaRPr lang="en-US" b="1" u="sng" dirty="0" smtClean="0"/>
          </a:p>
          <a:p>
            <a:endParaRPr lang="en-US" b="1" u="sng" dirty="0"/>
          </a:p>
        </p:txBody>
      </p:sp>
      <p:sp>
        <p:nvSpPr>
          <p:cNvPr id="7" name="Oval 6"/>
          <p:cNvSpPr/>
          <p:nvPr/>
        </p:nvSpPr>
        <p:spPr>
          <a:xfrm>
            <a:off x="990601" y="7193376"/>
            <a:ext cx="1447800" cy="175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223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p>
          <a:p>
            <a:endParaRPr lang="en-US" dirty="0" smtClean="0"/>
          </a:p>
          <a:p>
            <a:pPr marL="171441" indent="-171441">
              <a:buFont typeface="Arial" panose="020B0604020202020204" pitchFamily="34" charset="0"/>
              <a:buChar char="•"/>
            </a:pPr>
            <a:endParaRPr lang="en-US" dirty="0"/>
          </a:p>
          <a:p>
            <a:pPr marL="171441" indent="-171441">
              <a:buFont typeface="Arial" panose="020B0604020202020204" pitchFamily="34" charset="0"/>
              <a:buChar char="•"/>
            </a:pPr>
            <a:endParaRPr lang="en-US" dirty="0" smtClean="0"/>
          </a:p>
          <a:p>
            <a:endParaRPr lang="en-US" b="1" u="sng"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15</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4" t="74243" r="13423" b="11050"/>
          <a:stretch/>
        </p:blipFill>
        <p:spPr bwMode="auto">
          <a:xfrm>
            <a:off x="1142998" y="4478669"/>
            <a:ext cx="4724401" cy="1305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838200" y="5214962"/>
            <a:ext cx="2852057" cy="307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a:p>
        </p:txBody>
      </p:sp>
    </p:spTree>
    <p:extLst>
      <p:ext uri="{BB962C8B-B14F-4D97-AF65-F5344CB8AC3E}">
        <p14:creationId xmlns:p14="http://schemas.microsoft.com/office/powerpoint/2010/main" val="89388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p>
          <a:p>
            <a:endParaRPr lang="en-US" dirty="0" smtClean="0"/>
          </a:p>
          <a:p>
            <a:pPr marL="171441" indent="-171441">
              <a:buFont typeface="Arial" panose="020B0604020202020204" pitchFamily="34" charset="0"/>
              <a:buChar char="•"/>
            </a:pPr>
            <a:endParaRPr lang="en-US" dirty="0"/>
          </a:p>
          <a:p>
            <a:pPr marL="171441" indent="-171441">
              <a:buFont typeface="Arial" panose="020B0604020202020204" pitchFamily="34" charset="0"/>
              <a:buChar char="•"/>
            </a:pPr>
            <a:endParaRPr lang="en-US" dirty="0" smtClean="0"/>
          </a:p>
          <a:p>
            <a:endParaRPr lang="en-US" b="1" u="sng"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16</a:t>
            </a:fld>
            <a:endParaRPr lang="en-US" dirty="0"/>
          </a:p>
        </p:txBody>
      </p:sp>
    </p:spTree>
    <p:extLst>
      <p:ext uri="{BB962C8B-B14F-4D97-AF65-F5344CB8AC3E}">
        <p14:creationId xmlns:p14="http://schemas.microsoft.com/office/powerpoint/2010/main" val="89388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t>Changing for a Good Cause Reason:</a:t>
            </a:r>
          </a:p>
          <a:p>
            <a:r>
              <a:rPr lang="en-US" sz="1400" dirty="0" smtClean="0"/>
              <a:t>If a member </a:t>
            </a:r>
            <a:r>
              <a:rPr lang="en-US" sz="1400" dirty="0" smtClean="0"/>
              <a:t>feels they have a “good cause reason” to change MCOs, have them contact the Managed Care Enrollment Center.</a:t>
            </a:r>
            <a:endParaRPr lang="en-US" sz="1400" dirty="0"/>
          </a:p>
          <a:p>
            <a:endParaRPr lang="en-US" sz="1400" b="1" u="sng" dirty="0" smtClean="0"/>
          </a:p>
          <a:p>
            <a:endParaRPr lang="en-US" sz="1400" b="1" u="sng" dirty="0" smtClean="0"/>
          </a:p>
          <a:p>
            <a:r>
              <a:rPr lang="en-US" sz="1400" b="1" u="sng" dirty="0" smtClean="0"/>
              <a:t>You might have a good cause reason to change if</a:t>
            </a:r>
            <a:r>
              <a:rPr lang="en-US" sz="1400" b="1" u="sng" dirty="0" smtClean="0"/>
              <a:t>:</a:t>
            </a:r>
          </a:p>
          <a:p>
            <a:endParaRPr lang="en-US" sz="1400" b="1" u="sng" dirty="0" smtClean="0"/>
          </a:p>
          <a:p>
            <a:r>
              <a:rPr lang="en-US" sz="1400" dirty="0" smtClean="0"/>
              <a:t>•You have concerns about the doctors in your health plan’s network. If you have a concern about a doctor, you probably won’t be able to change health plans unless there is not another doctor available in your plan.</a:t>
            </a:r>
          </a:p>
          <a:p>
            <a:endParaRPr lang="en-US" sz="1400" dirty="0" smtClean="0"/>
          </a:p>
          <a:p>
            <a:r>
              <a:rPr lang="en-US" sz="1400" dirty="0" smtClean="0"/>
              <a:t>•You live in a nursing home that is not in your health plan.</a:t>
            </a:r>
          </a:p>
          <a:p>
            <a:endParaRPr lang="en-US" sz="1400" dirty="0" smtClean="0"/>
          </a:p>
          <a:p>
            <a:r>
              <a:rPr lang="en-US" sz="1400" dirty="0" smtClean="0"/>
              <a:t>•You can no longer go to a certain doctor and no others are enrolled in your health plan that can meet your needs. </a:t>
            </a:r>
          </a:p>
          <a:p>
            <a:endParaRPr lang="en-US" sz="1400" dirty="0" smtClean="0"/>
          </a:p>
          <a:p>
            <a:r>
              <a:rPr lang="en-US" sz="1400" dirty="0" smtClean="0"/>
              <a:t>•You need a certain medical treatment that is not available in your health plan.</a:t>
            </a:r>
          </a:p>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17</a:t>
            </a:fld>
            <a:endParaRPr lang="en-US" dirty="0"/>
          </a:p>
        </p:txBody>
      </p:sp>
    </p:spTree>
    <p:extLst>
      <p:ext uri="{BB962C8B-B14F-4D97-AF65-F5344CB8AC3E}">
        <p14:creationId xmlns:p14="http://schemas.microsoft.com/office/powerpoint/2010/main" val="89388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38C459-2878-49DE-99B5-741863EDCF30}" type="slidenum">
              <a:rPr lang="en-US" smtClean="0"/>
              <a:pPr/>
              <a:t>2</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t>KanCare Services include:</a:t>
            </a:r>
          </a:p>
          <a:p>
            <a:pPr marL="285734" indent="-285734">
              <a:buFont typeface="Arial" panose="020B0604020202020204" pitchFamily="34" charset="0"/>
              <a:buChar char="•"/>
            </a:pPr>
            <a:r>
              <a:rPr lang="en-US" sz="1400" dirty="0" smtClean="0"/>
              <a:t>physical health services such as doctor appointments and hospital visits</a:t>
            </a:r>
          </a:p>
          <a:p>
            <a:endParaRPr lang="en-US" sz="1400" dirty="0" smtClean="0"/>
          </a:p>
          <a:p>
            <a:pPr marL="285734" indent="-285734">
              <a:buFont typeface="Arial" panose="020B0604020202020204" pitchFamily="34" charset="0"/>
              <a:buChar char="•"/>
            </a:pPr>
            <a:r>
              <a:rPr lang="en-US" sz="1400" dirty="0" smtClean="0"/>
              <a:t>nursing facility care </a:t>
            </a:r>
          </a:p>
          <a:p>
            <a:endParaRPr lang="en-US" sz="1400" dirty="0" smtClean="0"/>
          </a:p>
          <a:p>
            <a:pPr marL="285734" indent="-285734">
              <a:buFont typeface="Arial" panose="020B0604020202020204" pitchFamily="34" charset="0"/>
              <a:buChar char="•"/>
            </a:pPr>
            <a:r>
              <a:rPr lang="en-US" sz="1400" dirty="0" smtClean="0"/>
              <a:t>behavioral health services</a:t>
            </a:r>
          </a:p>
          <a:p>
            <a:endParaRPr lang="en-US" sz="1400" dirty="0" smtClean="0"/>
          </a:p>
          <a:p>
            <a:pPr marL="285734" indent="-285734">
              <a:buFont typeface="Arial" panose="020B0604020202020204" pitchFamily="34" charset="0"/>
              <a:buChar char="•"/>
            </a:pPr>
            <a:r>
              <a:rPr lang="en-US" sz="1400" dirty="0" smtClean="0"/>
              <a:t>pharmacy </a:t>
            </a:r>
          </a:p>
          <a:p>
            <a:endParaRPr lang="en-US" sz="1400" dirty="0" smtClean="0"/>
          </a:p>
          <a:p>
            <a:pPr marL="285734" indent="-285734">
              <a:buFont typeface="Arial" panose="020B0604020202020204" pitchFamily="34" charset="0"/>
              <a:buChar char="•"/>
            </a:pPr>
            <a:r>
              <a:rPr lang="en-US" sz="1400" dirty="0" smtClean="0"/>
              <a:t>dental and vision care</a:t>
            </a:r>
          </a:p>
          <a:p>
            <a:endParaRPr lang="en-US" sz="1400" dirty="0" smtClean="0"/>
          </a:p>
          <a:p>
            <a:pPr marL="285734" indent="-285734">
              <a:buFont typeface="Arial" panose="020B0604020202020204" pitchFamily="34" charset="0"/>
              <a:buChar char="•"/>
            </a:pPr>
            <a:r>
              <a:rPr lang="en-US" sz="1400" dirty="0" smtClean="0"/>
              <a:t>transportation</a:t>
            </a:r>
          </a:p>
          <a:p>
            <a:endParaRPr lang="en-US" sz="1800" dirty="0"/>
          </a:p>
        </p:txBody>
      </p:sp>
      <p:sp>
        <p:nvSpPr>
          <p:cNvPr id="4" name="Slide Number Placeholder 3"/>
          <p:cNvSpPr>
            <a:spLocks noGrp="1"/>
          </p:cNvSpPr>
          <p:nvPr>
            <p:ph type="sldNum" sz="quarter" idx="10"/>
          </p:nvPr>
        </p:nvSpPr>
        <p:spPr/>
        <p:txBody>
          <a:bodyPr/>
          <a:lstStyle/>
          <a:p>
            <a:fld id="{FD38C459-2878-49DE-99B5-741863EDCF30}" type="slidenum">
              <a:rPr lang="en-US" smtClean="0"/>
              <a:t>3</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FD38C459-2878-49DE-99B5-741863EDCF30}" type="slidenum">
              <a:rPr lang="en-US" smtClean="0"/>
              <a:pPr/>
              <a:t>4</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The consumer should </a:t>
            </a:r>
            <a:r>
              <a:rPr lang="en-US" sz="1400" b="1" u="sng" dirty="0" smtClean="0"/>
              <a:t>ask himself/herself</a:t>
            </a:r>
            <a:r>
              <a:rPr lang="en-US" sz="1400" b="1" u="sng" dirty="0" smtClean="0"/>
              <a:t>:</a:t>
            </a:r>
          </a:p>
          <a:p>
            <a:endParaRPr lang="en-US" sz="1400" b="1" u="sng" dirty="0"/>
          </a:p>
          <a:p>
            <a:pPr marL="349415" indent="-349415">
              <a:buAutoNum type="arabicPeriod"/>
            </a:pPr>
            <a:r>
              <a:rPr lang="en-US" sz="1400" dirty="0"/>
              <a:t>Does my favorite physician (or other provider) participate in the network for this MCO?</a:t>
            </a:r>
          </a:p>
          <a:p>
            <a:pPr marL="349415" indent="-349415">
              <a:buAutoNum type="arabicPeriod"/>
            </a:pPr>
            <a:endParaRPr lang="en-US" sz="1400" dirty="0"/>
          </a:p>
          <a:p>
            <a:pPr marL="349415" indent="-349415">
              <a:buAutoNum type="arabicPeriod"/>
            </a:pPr>
            <a:r>
              <a:rPr lang="en-US" sz="1400" dirty="0"/>
              <a:t>Which MCO’s “extra services” fit my needs best?</a:t>
            </a:r>
          </a:p>
          <a:p>
            <a:endParaRPr lang="en-US" sz="1800" b="1" u="sng" dirty="0"/>
          </a:p>
          <a:p>
            <a:pPr marL="285734" indent="-285734">
              <a:buFont typeface="Arial" panose="020B0604020202020204" pitchFamily="34" charset="0"/>
              <a:buChar char="•"/>
            </a:pPr>
            <a:endParaRPr lang="en-US" sz="1800" dirty="0"/>
          </a:p>
          <a:p>
            <a:pPr marL="285734" indent="-285734">
              <a:buFont typeface="Arial" panose="020B0604020202020204" pitchFamily="34" charset="0"/>
              <a:buChar char="•"/>
            </a:pP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D38C459-2878-49DE-99B5-741863EDCF30}" type="slidenum">
              <a:rPr lang="en-US" smtClean="0"/>
              <a:t>5</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4A532-C022-4FB9-812B-E2092497982C}" type="slidenum">
              <a:rPr lang="en-US" smtClean="0"/>
              <a:t>6</a:t>
            </a:fld>
            <a:endParaRPr lang="en-US"/>
          </a:p>
        </p:txBody>
      </p:sp>
    </p:spTree>
    <p:extLst>
      <p:ext uri="{BB962C8B-B14F-4D97-AF65-F5344CB8AC3E}">
        <p14:creationId xmlns:p14="http://schemas.microsoft.com/office/powerpoint/2010/main" val="213753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38C459-2878-49DE-99B5-741863EDCF30}" type="slidenum">
              <a:rPr lang="en-US" smtClean="0"/>
              <a:pPr/>
              <a:t>7</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smtClean="0"/>
              <a:t>How to access this “Extra Services” chart online:</a:t>
            </a:r>
            <a:endParaRPr lang="en-US" sz="1400" b="1" u="sng" dirty="0"/>
          </a:p>
          <a:p>
            <a:pPr marL="342900" indent="-342900">
              <a:buFont typeface="+mj-lt"/>
              <a:buAutoNum type="arabicPeriod"/>
            </a:pPr>
            <a:r>
              <a:rPr lang="en-US" sz="1400" dirty="0" smtClean="0"/>
              <a:t>Google: </a:t>
            </a:r>
            <a:r>
              <a:rPr lang="en-US" sz="1400" dirty="0" smtClean="0">
                <a:hlinkClick r:id="rId3"/>
              </a:rPr>
              <a:t>www.kancare.ks.gov</a:t>
            </a:r>
            <a:r>
              <a:rPr lang="en-US" sz="1400" dirty="0" smtClean="0"/>
              <a:t> </a:t>
            </a:r>
          </a:p>
          <a:p>
            <a:pPr marL="342900" indent="-342900">
              <a:buFont typeface="+mj-lt"/>
              <a:buAutoNum type="arabicPeriod"/>
            </a:pPr>
            <a:r>
              <a:rPr lang="en-US" sz="1400" dirty="0" smtClean="0"/>
              <a:t>Click </a:t>
            </a:r>
            <a:r>
              <a:rPr lang="en-US" sz="1400" dirty="0" smtClean="0"/>
              <a:t>on the “Benefits &amp; Services” link</a:t>
            </a:r>
          </a:p>
          <a:p>
            <a:pPr marL="342900" indent="-342900">
              <a:buFont typeface="+mj-lt"/>
              <a:buAutoNum type="arabicPeriod"/>
            </a:pPr>
            <a:r>
              <a:rPr lang="en-US" sz="1400" dirty="0" smtClean="0"/>
              <a:t>Scroll down the page until you see the </a:t>
            </a:r>
            <a:r>
              <a:rPr lang="en-US" sz="1400" b="1" dirty="0" smtClean="0"/>
              <a:t>“Health Plan Highlights” </a:t>
            </a:r>
            <a:r>
              <a:rPr lang="en-US" sz="1400" dirty="0" smtClean="0"/>
              <a:t>chart.</a:t>
            </a:r>
          </a:p>
        </p:txBody>
      </p:sp>
      <p:sp>
        <p:nvSpPr>
          <p:cNvPr id="4" name="Slide Number Placeholder 3"/>
          <p:cNvSpPr>
            <a:spLocks noGrp="1"/>
          </p:cNvSpPr>
          <p:nvPr>
            <p:ph type="sldNum" sz="quarter" idx="10"/>
          </p:nvPr>
        </p:nvSpPr>
        <p:spPr/>
        <p:txBody>
          <a:bodyPr/>
          <a:lstStyle/>
          <a:p>
            <a:fld id="{FD38C459-2878-49DE-99B5-741863EDCF30}" type="slidenum">
              <a:rPr lang="en-US" smtClean="0"/>
              <a:t>8</a:t>
            </a:fld>
            <a:endParaRPr lang="en-US" dirty="0"/>
          </a:p>
        </p:txBody>
      </p:sp>
    </p:spTree>
    <p:extLst>
      <p:ext uri="{BB962C8B-B14F-4D97-AF65-F5344CB8AC3E}">
        <p14:creationId xmlns:p14="http://schemas.microsoft.com/office/powerpoint/2010/main" val="64933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9</a:t>
            </a:fld>
            <a:endParaRPr lang="en-US" dirty="0"/>
          </a:p>
        </p:txBody>
      </p:sp>
    </p:spTree>
    <p:extLst>
      <p:ext uri="{BB962C8B-B14F-4D97-AF65-F5344CB8AC3E}">
        <p14:creationId xmlns:p14="http://schemas.microsoft.com/office/powerpoint/2010/main" val="221022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9EF2A4-3514-4E51-9E6D-F344E4A86D8C}"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338281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2F0ED-F94E-405B-8828-E36A7F9A9E5D}"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134059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791EE-818D-4280-BD56-1597A9075A88}"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256704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4F983-821A-4B28-93AF-249F1881456D}"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269875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10901-9D9C-4C98-96CD-D1F3F5E4456A}"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15048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23BB-5743-475C-BA6C-651E47BF22BE}"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67559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7E9DB-7A14-4DAE-BFB0-43C217BADEB8}" type="datetime1">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100332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9861-162E-4120-883A-7AD7EE222E3D}" type="datetime1">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349261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39415-BBB5-401B-B76C-66C53B7B38F3}" type="datetime1">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825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8DCBC-2BE7-4F54-9ECB-B8F77D99B3BA}"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28232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64EC7-023F-4CA9-BFEB-71472F7FF28E}"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A5764-16BD-4C2D-BE0B-639F3FA795BC}" type="slidenum">
              <a:rPr lang="en-US" smtClean="0"/>
              <a:t>‹#›</a:t>
            </a:fld>
            <a:endParaRPr lang="en-US"/>
          </a:p>
        </p:txBody>
      </p:sp>
    </p:spTree>
    <p:extLst>
      <p:ext uri="{BB962C8B-B14F-4D97-AF65-F5344CB8AC3E}">
        <p14:creationId xmlns:p14="http://schemas.microsoft.com/office/powerpoint/2010/main" val="53850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A323A-1CC5-459D-9459-691268D78DCB}" type="datetime1">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A5764-16BD-4C2D-BE0B-639F3FA795BC}" type="slidenum">
              <a:rPr lang="en-US" smtClean="0"/>
              <a:t>‹#›</a:t>
            </a:fld>
            <a:endParaRPr lang="en-US"/>
          </a:p>
        </p:txBody>
      </p:sp>
    </p:spTree>
    <p:extLst>
      <p:ext uri="{BB962C8B-B14F-4D97-AF65-F5344CB8AC3E}">
        <p14:creationId xmlns:p14="http://schemas.microsoft.com/office/powerpoint/2010/main" val="175765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ancare.ks.gov/consumers/benefits-servi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kmap-state-ks.us/hcp/memb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kancare.ks.gov/kancare-ombudsman-office/resour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myamerigroup.com/ks"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uhccommunityplan.com/" TargetMode="External"/><Relationship Id="rId4" Type="http://schemas.openxmlformats.org/officeDocument/2006/relationships/hyperlink" Target="http://www.sunflowerhealthplan.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ancare.ks.gov/consumers/benefits-servi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kancare.ks.gov/consumers/benefits-serv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way, Junction, Direction, Fork In The Road, Decision"/>
          <p:cNvPicPr>
            <a:picLocks noChangeAspect="1" noChangeArrowheads="1"/>
          </p:cNvPicPr>
          <p:nvPr/>
        </p:nvPicPr>
        <p:blipFill rotWithShape="1">
          <a:blip r:embed="rId3">
            <a:extLst>
              <a:ext uri="{28A0092B-C50C-407E-A947-70E740481C1C}">
                <a14:useLocalDpi xmlns:a14="http://schemas.microsoft.com/office/drawing/2010/main" val="0"/>
              </a:ext>
            </a:extLst>
          </a:blip>
          <a:srcRect l="38484" t="41939" r="9803"/>
          <a:stretch/>
        </p:blipFill>
        <p:spPr bwMode="auto">
          <a:xfrm>
            <a:off x="7467600" y="5136926"/>
            <a:ext cx="1544969" cy="1734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ors, Choices, Choose, Open, Decision, Opportunity"/>
          <p:cNvPicPr>
            <a:picLocks noChangeAspect="1" noChangeArrowheads="1"/>
          </p:cNvPicPr>
          <p:nvPr/>
        </p:nvPicPr>
        <p:blipFill rotWithShape="1">
          <a:blip r:embed="rId4">
            <a:extLst>
              <a:ext uri="{28A0092B-C50C-407E-A947-70E740481C1C}">
                <a14:useLocalDpi xmlns:a14="http://schemas.microsoft.com/office/drawing/2010/main" val="0"/>
              </a:ext>
            </a:extLst>
          </a:blip>
          <a:srcRect l="26580" t="19591" r="25983" b="38576"/>
          <a:stretch/>
        </p:blipFill>
        <p:spPr bwMode="auto">
          <a:xfrm>
            <a:off x="1441672" y="1905713"/>
            <a:ext cx="6377582" cy="2999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228600"/>
            <a:ext cx="7772400" cy="1470025"/>
          </a:xfrm>
        </p:spPr>
        <p:txBody>
          <a:bodyPr/>
          <a:lstStyle/>
          <a:p>
            <a:r>
              <a:rPr lang="en-US" b="1" dirty="0" smtClean="0"/>
              <a:t>Selecting &amp; Changing MCOs</a:t>
            </a:r>
            <a:endParaRPr lang="en-US" b="1"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2471757"/>
            <a:ext cx="779923" cy="345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7665" y="2471757"/>
            <a:ext cx="785595" cy="32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2456392"/>
            <a:ext cx="685800" cy="36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ate Placeholder 2"/>
          <p:cNvSpPr>
            <a:spLocks noGrp="1"/>
          </p:cNvSpPr>
          <p:nvPr>
            <p:ph type="dt" sz="half" idx="10"/>
          </p:nvPr>
        </p:nvSpPr>
        <p:spPr/>
        <p:txBody>
          <a:bodyPr/>
          <a:lstStyle/>
          <a:p>
            <a:fld id="{08780EEA-C8A3-4CBA-BD79-B9709456840C}" type="datetime1">
              <a:rPr lang="en-US" smtClean="0"/>
              <a:t>11/3/2017</a:t>
            </a:fld>
            <a:endParaRPr lang="en-US"/>
          </a:p>
        </p:txBody>
      </p:sp>
      <p:sp>
        <p:nvSpPr>
          <p:cNvPr id="7" name="Slide Number Placeholder 6"/>
          <p:cNvSpPr>
            <a:spLocks noGrp="1"/>
          </p:cNvSpPr>
          <p:nvPr>
            <p:ph type="sldNum" sz="quarter" idx="12"/>
          </p:nvPr>
        </p:nvSpPr>
        <p:spPr/>
        <p:txBody>
          <a:bodyPr/>
          <a:lstStyle/>
          <a:p>
            <a:fld id="{6CCA5764-16BD-4C2D-BE0B-639F3FA795BC}" type="slidenum">
              <a:rPr lang="en-US" smtClean="0"/>
              <a:t>1</a:t>
            </a:fld>
            <a:endParaRPr lang="en-US"/>
          </a:p>
        </p:txBody>
      </p:sp>
    </p:spTree>
    <p:extLst>
      <p:ext uri="{BB962C8B-B14F-4D97-AF65-F5344CB8AC3E}">
        <p14:creationId xmlns:p14="http://schemas.microsoft.com/office/powerpoint/2010/main" val="387035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10</a:t>
            </a:fld>
            <a:endParaRPr lang="en-US" dirty="0"/>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2543" t="18199" r="10748" b="21191"/>
          <a:stretch/>
        </p:blipFill>
        <p:spPr bwMode="auto">
          <a:xfrm>
            <a:off x="1"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0900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4800" y="6324600"/>
            <a:ext cx="2133600" cy="396875"/>
          </a:xfrm>
        </p:spPr>
        <p:txBody>
          <a:bodyPr/>
          <a:lstStyle/>
          <a:p>
            <a:pPr algn="ctr"/>
            <a:fld id="{47AABF41-041D-4E35-A35C-E06C499F9260}" type="datetime1">
              <a:rPr lang="en-US" smtClean="0"/>
              <a:t>11/3/2017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t>11</a:t>
            </a:fld>
            <a:endParaRPr lang="en-US" dirty="0"/>
          </a:p>
        </p:txBody>
      </p:sp>
      <p:sp>
        <p:nvSpPr>
          <p:cNvPr id="8" name="Rectangle 7"/>
          <p:cNvSpPr/>
          <p:nvPr/>
        </p:nvSpPr>
        <p:spPr>
          <a:xfrm>
            <a:off x="289560" y="990600"/>
            <a:ext cx="8305800" cy="2277547"/>
          </a:xfrm>
          <a:prstGeom prst="rect">
            <a:avLst/>
          </a:prstGeom>
        </p:spPr>
        <p:txBody>
          <a:bodyPr wrap="square">
            <a:spAutoFit/>
          </a:bodyPr>
          <a:lstStyle/>
          <a:p>
            <a:pPr marL="171450" indent="-171450">
              <a:buFont typeface="Arial" charset="0"/>
              <a:buChar char="•"/>
            </a:pPr>
            <a:r>
              <a:rPr lang="en-US" sz="2400" dirty="0" smtClean="0"/>
              <a:t>   </a:t>
            </a:r>
            <a:r>
              <a:rPr lang="en-US" sz="2400" dirty="0" smtClean="0"/>
              <a:t>There is also a </a:t>
            </a:r>
            <a:r>
              <a:rPr lang="en-US" sz="2400" dirty="0" smtClean="0"/>
              <a:t>“Health Plan Highlights” chart </a:t>
            </a:r>
            <a:r>
              <a:rPr lang="en-US" sz="2400" dirty="0" smtClean="0"/>
              <a:t>included </a:t>
            </a:r>
            <a:r>
              <a:rPr lang="en-US" sz="2400" dirty="0"/>
              <a:t>in the paper Medicaid </a:t>
            </a:r>
            <a:r>
              <a:rPr lang="en-US" sz="2400" dirty="0" smtClean="0"/>
              <a:t>Applications packets.</a:t>
            </a:r>
            <a:endParaRPr lang="en-US" sz="2400" dirty="0"/>
          </a:p>
          <a:p>
            <a:endParaRPr lang="en-US" sz="2400" dirty="0" smtClean="0"/>
          </a:p>
          <a:p>
            <a:pPr marL="342900" indent="-342900">
              <a:buFont typeface="Arial" panose="020B0604020202020204" pitchFamily="34" charset="0"/>
              <a:buChar char="•"/>
            </a:pPr>
            <a:r>
              <a:rPr lang="en-US" sz="2400" dirty="0" smtClean="0"/>
              <a:t>This printable chart is also </a:t>
            </a:r>
            <a:r>
              <a:rPr lang="en-US" sz="2400" dirty="0" smtClean="0"/>
              <a:t>available </a:t>
            </a:r>
            <a:r>
              <a:rPr lang="en-US" sz="2400" dirty="0"/>
              <a:t>on the KanCare </a:t>
            </a:r>
            <a:r>
              <a:rPr lang="en-US" sz="2400" dirty="0" smtClean="0"/>
              <a:t>Website:  </a:t>
            </a:r>
            <a:r>
              <a:rPr lang="en-US" sz="2400" dirty="0">
                <a:hlinkClick r:id="rId3"/>
              </a:rPr>
              <a:t>http://</a:t>
            </a:r>
            <a:r>
              <a:rPr lang="en-US" sz="2400" dirty="0" smtClean="0">
                <a:hlinkClick r:id="rId3"/>
              </a:rPr>
              <a:t>www.kancare.ks.gov/consumers/benefits-services</a:t>
            </a:r>
            <a:r>
              <a:rPr lang="en-US" sz="2400" dirty="0" smtClean="0"/>
              <a:t> </a:t>
            </a:r>
            <a:endParaRPr lang="en-US" sz="2200" dirty="0"/>
          </a:p>
          <a:p>
            <a:endParaRPr lang="en-US" sz="2200" dirty="0"/>
          </a:p>
        </p:txBody>
      </p:sp>
      <p:sp>
        <p:nvSpPr>
          <p:cNvPr id="9" name="Title 1"/>
          <p:cNvSpPr>
            <a:spLocks noGrp="1"/>
          </p:cNvSpPr>
          <p:nvPr>
            <p:ph type="title"/>
          </p:nvPr>
        </p:nvSpPr>
        <p:spPr>
          <a:xfrm>
            <a:off x="304800" y="0"/>
            <a:ext cx="8229600" cy="868362"/>
          </a:xfrm>
        </p:spPr>
        <p:txBody>
          <a:bodyPr>
            <a:noAutofit/>
          </a:bodyPr>
          <a:lstStyle/>
          <a:p>
            <a:r>
              <a:rPr lang="en-US" sz="3200" b="1" dirty="0" smtClean="0"/>
              <a:t>Where to View these </a:t>
            </a:r>
            <a:r>
              <a:rPr lang="en-US" sz="3200" b="1" dirty="0" smtClean="0"/>
              <a:t>“Value </a:t>
            </a:r>
            <a:r>
              <a:rPr lang="en-US" sz="3200" b="1" dirty="0" smtClean="0"/>
              <a:t>Added Services”</a:t>
            </a:r>
            <a:endParaRPr lang="en-US" sz="3200" b="1"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3352" y="3086025"/>
            <a:ext cx="2286000" cy="3535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2460" y="3116624"/>
            <a:ext cx="2286000" cy="351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33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557" y="2819400"/>
            <a:ext cx="8610600" cy="4893647"/>
          </a:xfrm>
          <a:prstGeom prst="rect">
            <a:avLst/>
          </a:prstGeom>
        </p:spPr>
        <p:txBody>
          <a:bodyPr wrap="square">
            <a:spAutoFit/>
          </a:bodyPr>
          <a:lstStyle/>
          <a:p>
            <a:pPr>
              <a:buFont typeface="Arial" pitchFamily="34" charset="0"/>
              <a:buChar char="•"/>
            </a:pPr>
            <a:r>
              <a:rPr lang="en-US" dirty="0"/>
              <a:t>   </a:t>
            </a:r>
            <a:r>
              <a:rPr lang="en-US" sz="2400" dirty="0"/>
              <a:t>Check the preferred MCO box </a:t>
            </a:r>
            <a:r>
              <a:rPr lang="en-US" sz="2400" dirty="0" smtClean="0"/>
              <a:t>at the end of the </a:t>
            </a:r>
            <a:r>
              <a:rPr lang="en-US" sz="2400" dirty="0"/>
              <a:t>KanCare application.</a:t>
            </a:r>
          </a:p>
          <a:p>
            <a:pPr>
              <a:buFont typeface="Arial" pitchFamily="34" charset="0"/>
              <a:buChar char="•"/>
            </a:pPr>
            <a:endParaRPr lang="en-US" sz="2400" dirty="0"/>
          </a:p>
          <a:p>
            <a:pPr>
              <a:buFont typeface="Arial" pitchFamily="34" charset="0"/>
              <a:buChar char="•"/>
            </a:pPr>
            <a:r>
              <a:rPr lang="en-US" sz="2400" dirty="0"/>
              <a:t>   Mail the KanCare Enrollment Form that you receive in your </a:t>
            </a:r>
            <a:r>
              <a:rPr lang="en-US" sz="2400" dirty="0" smtClean="0"/>
              <a:t>enrollment </a:t>
            </a:r>
            <a:r>
              <a:rPr lang="en-US" sz="2400" dirty="0" smtClean="0"/>
              <a:t>packet. </a:t>
            </a:r>
            <a:endParaRPr lang="en-US" sz="2400" dirty="0"/>
          </a:p>
          <a:p>
            <a:pPr>
              <a:buFont typeface="Arial" pitchFamily="34" charset="0"/>
              <a:buChar char="•"/>
            </a:pPr>
            <a:endParaRPr lang="en-US" sz="2400" dirty="0"/>
          </a:p>
          <a:p>
            <a:pPr>
              <a:buFont typeface="Arial" pitchFamily="34" charset="0"/>
              <a:buChar char="•"/>
            </a:pPr>
            <a:r>
              <a:rPr lang="en-US" sz="2400" dirty="0"/>
              <a:t>   Call the Enrollment Center at </a:t>
            </a:r>
            <a:r>
              <a:rPr lang="en-US" sz="2400" dirty="0" smtClean="0"/>
              <a:t>1-866-305-5147</a:t>
            </a:r>
          </a:p>
          <a:p>
            <a:r>
              <a:rPr lang="en-US" sz="2400" dirty="0" smtClean="0"/>
              <a:t>    </a:t>
            </a:r>
            <a:r>
              <a:rPr lang="en-US" sz="2400" dirty="0"/>
              <a:t>(TDD/TTY 1-800-766-3777)</a:t>
            </a:r>
          </a:p>
          <a:p>
            <a:pPr>
              <a:buFont typeface="Arial" pitchFamily="34" charset="0"/>
              <a:buChar char="•"/>
            </a:pPr>
            <a:endParaRPr lang="en-US" sz="2400" dirty="0"/>
          </a:p>
          <a:p>
            <a:pPr>
              <a:buFont typeface="Arial" pitchFamily="34" charset="0"/>
              <a:buChar char="•"/>
            </a:pPr>
            <a:r>
              <a:rPr lang="en-US" sz="2400" dirty="0"/>
              <a:t>    Enroll online: </a:t>
            </a:r>
            <a:r>
              <a:rPr lang="en-US" sz="2400" dirty="0">
                <a:hlinkClick r:id="rId3"/>
              </a:rPr>
              <a:t>https://www.kmap-state-ks.us/hcp/member</a:t>
            </a:r>
            <a:r>
              <a:rPr lang="en-US" sz="2400" dirty="0"/>
              <a:t> </a:t>
            </a:r>
            <a:r>
              <a:rPr lang="en-US" dirty="0"/>
              <a:t/>
            </a:r>
            <a:br>
              <a:rPr lang="en-US" dirty="0"/>
            </a:br>
            <a:r>
              <a:rPr lang="en-US" dirty="0"/>
              <a:t> </a:t>
            </a:r>
          </a:p>
          <a:p>
            <a:r>
              <a:rPr lang="en-US" dirty="0"/>
              <a:t/>
            </a:r>
            <a:br>
              <a:rPr lang="en-US" dirty="0"/>
            </a:br>
            <a:endParaRPr lang="en-US" b="1" u="sng" dirty="0"/>
          </a:p>
          <a:p>
            <a:endParaRPr lang="en-US" dirty="0"/>
          </a:p>
        </p:txBody>
      </p:sp>
      <p:sp>
        <p:nvSpPr>
          <p:cNvPr id="9" name="Title 8"/>
          <p:cNvSpPr>
            <a:spLocks noGrp="1"/>
          </p:cNvSpPr>
          <p:nvPr>
            <p:ph type="title"/>
          </p:nvPr>
        </p:nvSpPr>
        <p:spPr>
          <a:xfrm>
            <a:off x="272557" y="112394"/>
            <a:ext cx="8610599" cy="1143000"/>
          </a:xfrm>
        </p:spPr>
        <p:txBody>
          <a:bodyPr>
            <a:noAutofit/>
          </a:bodyPr>
          <a:lstStyle/>
          <a:p>
            <a:r>
              <a:rPr lang="en-US" sz="3600" b="1" dirty="0" smtClean="0"/>
              <a:t>Different Ways to Notify KanCare </a:t>
            </a:r>
            <a:br>
              <a:rPr lang="en-US" sz="3600" b="1" dirty="0" smtClean="0"/>
            </a:br>
            <a:r>
              <a:rPr lang="en-US" sz="3600" b="1" dirty="0" smtClean="0"/>
              <a:t>which MCO you Prefer</a:t>
            </a:r>
            <a:endParaRPr lang="en-US" sz="3600" b="1" dirty="0"/>
          </a:p>
        </p:txBody>
      </p:sp>
      <p:sp>
        <p:nvSpPr>
          <p:cNvPr id="8" name="Slide Number Placeholder 7"/>
          <p:cNvSpPr>
            <a:spLocks noGrp="1"/>
          </p:cNvSpPr>
          <p:nvPr>
            <p:ph type="sldNum" sz="quarter" idx="12"/>
          </p:nvPr>
        </p:nvSpPr>
        <p:spPr/>
        <p:txBody>
          <a:bodyPr/>
          <a:lstStyle/>
          <a:p>
            <a:fld id="{4CC80072-E976-4164-B251-BB9FF94A818B}" type="slidenum">
              <a:rPr lang="en-US" smtClean="0"/>
              <a:pPr/>
              <a:t>12</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098" y="1676200"/>
            <a:ext cx="1220510" cy="8070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2555" y="1600200"/>
            <a:ext cx="1950604" cy="8192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6332" y="1676486"/>
            <a:ext cx="1255720" cy="7429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ontent Placeholder 9"/>
          <p:cNvSpPr>
            <a:spLocks noGrp="1"/>
          </p:cNvSpPr>
          <p:nvPr>
            <p:ph idx="1"/>
          </p:nvPr>
        </p:nvSpPr>
        <p:spPr>
          <a:xfrm>
            <a:off x="228600" y="5791200"/>
            <a:ext cx="8229600" cy="4343400"/>
          </a:xfrm>
        </p:spPr>
        <p:txBody>
          <a:bodyPr>
            <a:normAutofit/>
          </a:bodyPr>
          <a:lstStyle/>
          <a:p>
            <a:pPr marL="0" indent="0">
              <a:buNone/>
            </a:pPr>
            <a:endParaRPr lang="en-US" sz="2800" dirty="0"/>
          </a:p>
          <a:p>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 	</a:t>
            </a:r>
            <a:endParaRPr lang="en-US" sz="2800" dirty="0" smtClean="0"/>
          </a:p>
        </p:txBody>
      </p:sp>
    </p:spTree>
    <p:extLst>
      <p:ext uri="{BB962C8B-B14F-4D97-AF65-F5344CB8AC3E}">
        <p14:creationId xmlns:p14="http://schemas.microsoft.com/office/powerpoint/2010/main" val="3015086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Selecting an MCO</a:t>
            </a:r>
            <a:endParaRPr lang="en-US" b="1" dirty="0"/>
          </a:p>
        </p:txBody>
      </p:sp>
      <p:sp>
        <p:nvSpPr>
          <p:cNvPr id="3" name="Content Placeholder 2"/>
          <p:cNvSpPr>
            <a:spLocks noGrp="1"/>
          </p:cNvSpPr>
          <p:nvPr>
            <p:ph idx="1"/>
          </p:nvPr>
        </p:nvSpPr>
        <p:spPr>
          <a:xfrm>
            <a:off x="146304" y="1143000"/>
            <a:ext cx="8763000" cy="3429000"/>
          </a:xfrm>
        </p:spPr>
        <p:txBody>
          <a:bodyPr>
            <a:normAutofit fontScale="62500" lnSpcReduction="20000"/>
          </a:bodyPr>
          <a:lstStyle/>
          <a:p>
            <a:pPr marL="0" indent="0">
              <a:buNone/>
              <a:defRPr/>
            </a:pPr>
            <a:r>
              <a:rPr lang="en-US" sz="4000" b="1" u="sng" dirty="0"/>
              <a:t>MCO Selection at Initial Application:</a:t>
            </a:r>
          </a:p>
          <a:p>
            <a:pPr>
              <a:defRPr/>
            </a:pPr>
            <a:endParaRPr lang="en-US" sz="1800" dirty="0"/>
          </a:p>
          <a:p>
            <a:pPr marL="169863" indent="-169863">
              <a:lnSpc>
                <a:spcPct val="120000"/>
              </a:lnSpc>
              <a:spcBef>
                <a:spcPts val="0"/>
              </a:spcBef>
              <a:defRPr/>
            </a:pPr>
            <a:r>
              <a:rPr lang="en-US" sz="4000" dirty="0" smtClean="0"/>
              <a:t>Every </a:t>
            </a:r>
            <a:r>
              <a:rPr lang="en-US" sz="4000" dirty="0"/>
              <a:t>consumer has the option to enroll in the MCO of their choice.  If </a:t>
            </a:r>
            <a:r>
              <a:rPr lang="en-US" sz="4000" dirty="0" smtClean="0"/>
              <a:t>you </a:t>
            </a:r>
            <a:r>
              <a:rPr lang="en-US" sz="4000" dirty="0"/>
              <a:t>do not make a selection, </a:t>
            </a:r>
            <a:r>
              <a:rPr lang="en-US" sz="4000" dirty="0" smtClean="0"/>
              <a:t>you </a:t>
            </a:r>
            <a:r>
              <a:rPr lang="en-US" sz="4000" dirty="0"/>
              <a:t>will be </a:t>
            </a:r>
            <a:r>
              <a:rPr lang="en-US" sz="4000" b="1" i="1" dirty="0"/>
              <a:t>automatically assigned </a:t>
            </a:r>
            <a:r>
              <a:rPr lang="en-US" sz="4000" dirty="0"/>
              <a:t>and enrolled into an MCO.</a:t>
            </a:r>
          </a:p>
          <a:p>
            <a:pPr marL="171441" indent="-171441">
              <a:lnSpc>
                <a:spcPct val="120000"/>
              </a:lnSpc>
              <a:spcBef>
                <a:spcPts val="0"/>
              </a:spcBef>
              <a:defRPr/>
            </a:pPr>
            <a:endParaRPr lang="en-US" sz="4000" dirty="0"/>
          </a:p>
          <a:p>
            <a:pPr marL="171441" indent="-171441">
              <a:lnSpc>
                <a:spcPct val="120000"/>
              </a:lnSpc>
              <a:spcBef>
                <a:spcPts val="0"/>
              </a:spcBef>
              <a:defRPr/>
            </a:pPr>
            <a:r>
              <a:rPr lang="en-US" sz="4000" dirty="0" smtClean="0"/>
              <a:t>If you do </a:t>
            </a:r>
            <a:r>
              <a:rPr lang="en-US" sz="4000" dirty="0"/>
              <a:t>not like their assignment, </a:t>
            </a:r>
            <a:r>
              <a:rPr lang="en-US" sz="4000" dirty="0" smtClean="0"/>
              <a:t>you </a:t>
            </a:r>
            <a:r>
              <a:rPr lang="en-US" sz="4000" dirty="0"/>
              <a:t>have </a:t>
            </a:r>
            <a:r>
              <a:rPr lang="en-US" sz="4000" dirty="0" smtClean="0"/>
              <a:t>until </a:t>
            </a:r>
            <a:r>
              <a:rPr lang="en-US" sz="4000" dirty="0"/>
              <a:t>the Choice Period End Date on the enrollment form to change plans.  This </a:t>
            </a:r>
            <a:r>
              <a:rPr lang="en-US" sz="4000" i="1" dirty="0"/>
              <a:t>Choice Period End Date </a:t>
            </a:r>
            <a:r>
              <a:rPr lang="en-US" sz="4000" dirty="0"/>
              <a:t>is 90 days from initial enrollment.</a:t>
            </a:r>
          </a:p>
          <a:p>
            <a:pPr marL="171441" indent="-171441">
              <a:defRPr/>
            </a:pPr>
            <a:endParaRPr lang="en-US" sz="1800" dirty="0"/>
          </a:p>
          <a:p>
            <a:endParaRPr lang="en-US" dirty="0"/>
          </a:p>
        </p:txBody>
      </p:sp>
      <p:sp>
        <p:nvSpPr>
          <p:cNvPr id="4" name="Date Placeholder 3"/>
          <p:cNvSpPr>
            <a:spLocks noGrp="1"/>
          </p:cNvSpPr>
          <p:nvPr>
            <p:ph type="dt" sz="half" idx="10"/>
          </p:nvPr>
        </p:nvSpPr>
        <p:spPr/>
        <p:txBody>
          <a:bodyPr/>
          <a:lstStyle/>
          <a:p>
            <a:fld id="{0FA4F983-821A-4B28-93AF-249F1881456D}" type="datetime1">
              <a:rPr lang="en-US" smtClean="0"/>
              <a:t>11/3/2017</a:t>
            </a:fld>
            <a:endParaRPr lang="en-US"/>
          </a:p>
        </p:txBody>
      </p:sp>
      <p:sp>
        <p:nvSpPr>
          <p:cNvPr id="5" name="Slide Number Placeholder 4"/>
          <p:cNvSpPr>
            <a:spLocks noGrp="1"/>
          </p:cNvSpPr>
          <p:nvPr>
            <p:ph type="sldNum" sz="quarter" idx="12"/>
          </p:nvPr>
        </p:nvSpPr>
        <p:spPr/>
        <p:txBody>
          <a:bodyPr/>
          <a:lstStyle/>
          <a:p>
            <a:fld id="{6CCA5764-16BD-4C2D-BE0B-639F3FA795BC}" type="slidenum">
              <a:rPr lang="en-US" smtClean="0"/>
              <a:t>13</a:t>
            </a:fld>
            <a:endParaRPr lang="en-US"/>
          </a:p>
        </p:txBody>
      </p:sp>
      <p:pic>
        <p:nvPicPr>
          <p:cNvPr id="1026" name="Picture 2" descr="Decisions, Way, Choice, Junction, Fork In The R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263896"/>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1082" y="4724400"/>
            <a:ext cx="7848600" cy="1246495"/>
          </a:xfrm>
          <a:prstGeom prst="rect">
            <a:avLst/>
          </a:prstGeom>
        </p:spPr>
        <p:txBody>
          <a:bodyPr wrap="square">
            <a:spAutoFit/>
          </a:bodyPr>
          <a:lstStyle/>
          <a:p>
            <a:pPr marL="285750" indent="-285750">
              <a:buFont typeface="Arial" panose="020B0604020202020204" pitchFamily="34" charset="0"/>
              <a:buChar char="•"/>
              <a:defRPr/>
            </a:pPr>
            <a:r>
              <a:rPr lang="en-US" sz="2500" dirty="0"/>
              <a:t>If </a:t>
            </a:r>
            <a:r>
              <a:rPr lang="en-US" sz="2500" dirty="0" smtClean="0"/>
              <a:t>you </a:t>
            </a:r>
            <a:r>
              <a:rPr lang="en-US" sz="2500" dirty="0"/>
              <a:t>choose not to change MCOs by that date, the next time </a:t>
            </a:r>
            <a:r>
              <a:rPr lang="en-US" sz="2500" dirty="0" smtClean="0"/>
              <a:t>you </a:t>
            </a:r>
            <a:r>
              <a:rPr lang="en-US" sz="2500" dirty="0"/>
              <a:t>are able to change is during their Annual Open Enrollment.</a:t>
            </a:r>
            <a:endParaRPr lang="en-US" sz="2500" dirty="0"/>
          </a:p>
        </p:txBody>
      </p:sp>
    </p:spTree>
    <p:extLst>
      <p:ext uri="{BB962C8B-B14F-4D97-AF65-F5344CB8AC3E}">
        <p14:creationId xmlns:p14="http://schemas.microsoft.com/office/powerpoint/2010/main" val="292866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81" y="133172"/>
            <a:ext cx="8229600" cy="1143000"/>
          </a:xfrm>
        </p:spPr>
        <p:txBody>
          <a:bodyPr/>
          <a:lstStyle/>
          <a:p>
            <a:r>
              <a:rPr lang="en-US" b="1" dirty="0" smtClean="0"/>
              <a:t>Annual </a:t>
            </a:r>
            <a:r>
              <a:rPr lang="en-US" b="1" dirty="0" smtClean="0"/>
              <a:t>Open </a:t>
            </a:r>
            <a:r>
              <a:rPr lang="en-US" b="1" dirty="0" smtClean="0"/>
              <a:t>Enrollment</a:t>
            </a:r>
            <a:endParaRPr lang="en-US" b="1" dirty="0"/>
          </a:p>
        </p:txBody>
      </p:sp>
      <p:sp>
        <p:nvSpPr>
          <p:cNvPr id="3" name="Content Placeholder 2"/>
          <p:cNvSpPr>
            <a:spLocks noGrp="1"/>
          </p:cNvSpPr>
          <p:nvPr>
            <p:ph idx="1"/>
          </p:nvPr>
        </p:nvSpPr>
        <p:spPr>
          <a:xfrm>
            <a:off x="457200" y="1371600"/>
            <a:ext cx="7162800" cy="4876800"/>
          </a:xfrm>
        </p:spPr>
        <p:txBody>
          <a:bodyPr>
            <a:normAutofit fontScale="77500" lnSpcReduction="20000"/>
          </a:bodyPr>
          <a:lstStyle/>
          <a:p>
            <a:r>
              <a:rPr lang="en-US" dirty="0"/>
              <a:t>Open enrollment means you can change your plan if you want to be covered by a different plan, or you can keep your same health plan. </a:t>
            </a:r>
          </a:p>
          <a:p>
            <a:endParaRPr lang="en-US" dirty="0" smtClean="0"/>
          </a:p>
          <a:p>
            <a:endParaRPr lang="en-US" dirty="0"/>
          </a:p>
          <a:p>
            <a:r>
              <a:rPr lang="en-US" dirty="0"/>
              <a:t>If you are happy with your current health plan, you do not need to do anything at all; you will automatically be re-enrolled in your same plan. </a:t>
            </a:r>
          </a:p>
          <a:p>
            <a:pPr marL="0" indent="0">
              <a:buNone/>
            </a:pPr>
            <a:endParaRPr lang="en-US" dirty="0" smtClean="0"/>
          </a:p>
          <a:p>
            <a:pPr marL="0" indent="0">
              <a:buNone/>
            </a:pPr>
            <a:endParaRPr lang="en-US" dirty="0"/>
          </a:p>
          <a:p>
            <a:r>
              <a:rPr lang="en-US" dirty="0" smtClean="0"/>
              <a:t>If you are NOT happy and want </a:t>
            </a:r>
            <a:r>
              <a:rPr lang="en-US" dirty="0"/>
              <a:t>to change your </a:t>
            </a:r>
            <a:r>
              <a:rPr lang="en-US" dirty="0" smtClean="0"/>
              <a:t>current health </a:t>
            </a:r>
            <a:r>
              <a:rPr lang="en-US" dirty="0"/>
              <a:t>plan, you will need to let the Managed Care Enrollment Center </a:t>
            </a:r>
            <a:r>
              <a:rPr lang="en-US" dirty="0" smtClean="0"/>
              <a:t>know </a:t>
            </a:r>
            <a:r>
              <a:rPr lang="en-US" dirty="0"/>
              <a:t>by following the instructions in the </a:t>
            </a:r>
            <a:r>
              <a:rPr lang="en-US" dirty="0" smtClean="0"/>
              <a:t>enrollment packet.</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6A877259-DF5D-4F52-8574-A13D839B4C06}" type="datetime1">
              <a:rPr lang="en-US" smtClean="0"/>
              <a:t>11/3/2017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14</a:t>
            </a:fld>
            <a:endParaRPr lang="en-US" dirty="0"/>
          </a:p>
        </p:txBody>
      </p:sp>
      <p:pic>
        <p:nvPicPr>
          <p:cNvPr id="2050" name="Picture 2" descr="Smiley, Happy, Unhappy, Wondering, Looking, Yello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6" r="5653"/>
          <a:stretch/>
        </p:blipFill>
        <p:spPr bwMode="auto">
          <a:xfrm>
            <a:off x="7551764" y="5029200"/>
            <a:ext cx="1263943" cy="8794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miley, Happy, Unhappy, Wondering, Looking, Yello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957"/>
          <a:stretch/>
        </p:blipFill>
        <p:spPr bwMode="auto">
          <a:xfrm>
            <a:off x="7523420" y="3276600"/>
            <a:ext cx="1367797" cy="9039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lendar, Date, Schedule, Run, A Flat De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457" y="1524000"/>
            <a:ext cx="991724" cy="700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50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598"/>
            <a:ext cx="2057400" cy="1391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8"/>
          <p:cNvSpPr>
            <a:spLocks noGrp="1"/>
          </p:cNvSpPr>
          <p:nvPr>
            <p:ph type="title"/>
          </p:nvPr>
        </p:nvSpPr>
        <p:spPr>
          <a:xfrm>
            <a:off x="2362200" y="175189"/>
            <a:ext cx="6019800" cy="1143000"/>
          </a:xfrm>
        </p:spPr>
        <p:txBody>
          <a:bodyPr>
            <a:normAutofit/>
          </a:bodyPr>
          <a:lstStyle/>
          <a:p>
            <a:r>
              <a:rPr lang="en-US" b="1" dirty="0" smtClean="0"/>
              <a:t>Changing MCOs</a:t>
            </a:r>
            <a:endParaRPr lang="en-US" b="1" dirty="0"/>
          </a:p>
        </p:txBody>
      </p:sp>
      <p:sp>
        <p:nvSpPr>
          <p:cNvPr id="10" name="Content Placeholder 9"/>
          <p:cNvSpPr>
            <a:spLocks noGrp="1"/>
          </p:cNvSpPr>
          <p:nvPr>
            <p:ph idx="1"/>
          </p:nvPr>
        </p:nvSpPr>
        <p:spPr>
          <a:xfrm>
            <a:off x="274890" y="1981200"/>
            <a:ext cx="8610600" cy="4495800"/>
          </a:xfrm>
        </p:spPr>
        <p:txBody>
          <a:bodyPr>
            <a:noAutofit/>
          </a:bodyPr>
          <a:lstStyle/>
          <a:p>
            <a:pPr marL="0" indent="0">
              <a:buNone/>
            </a:pPr>
            <a:r>
              <a:rPr lang="en-US" sz="1800" dirty="0" smtClean="0"/>
              <a:t>Consumers </a:t>
            </a:r>
            <a:r>
              <a:rPr lang="en-US" sz="1800" dirty="0"/>
              <a:t>may </a:t>
            </a:r>
            <a:r>
              <a:rPr lang="en-US" sz="1800" dirty="0" smtClean="0"/>
              <a:t>switch </a:t>
            </a:r>
            <a:r>
              <a:rPr lang="en-US" sz="1800" dirty="0"/>
              <a:t>their MCOs </a:t>
            </a:r>
            <a:r>
              <a:rPr lang="en-US" sz="1800" dirty="0" smtClean="0"/>
              <a:t>once a year during “open enrollment.”</a:t>
            </a:r>
            <a:r>
              <a:rPr lang="en-US" sz="1800" dirty="0"/>
              <a:t> </a:t>
            </a:r>
            <a:endParaRPr lang="en-US" sz="1800" dirty="0" smtClean="0"/>
          </a:p>
          <a:p>
            <a:pPr marL="0" indent="0">
              <a:buNone/>
            </a:pPr>
            <a:endParaRPr lang="en-US" sz="1800" dirty="0"/>
          </a:p>
          <a:p>
            <a:r>
              <a:rPr lang="en-US" sz="1800" dirty="0" smtClean="0"/>
              <a:t>A </a:t>
            </a:r>
            <a:r>
              <a:rPr lang="en-US" sz="1800" dirty="0"/>
              <a:t>KanCare consumer’s “open enrollment” is the one-year anniversary date on which they enrolled in KanCare.  </a:t>
            </a:r>
            <a:endParaRPr lang="en-US" sz="1800" dirty="0" smtClean="0"/>
          </a:p>
          <a:p>
            <a:pPr>
              <a:buFont typeface="Wingdings" panose="05000000000000000000" pitchFamily="2" charset="2"/>
              <a:buChar char="q"/>
            </a:pPr>
            <a:endParaRPr lang="en-US" sz="1800" dirty="0" smtClean="0"/>
          </a:p>
          <a:p>
            <a:pPr lvl="1">
              <a:buFont typeface="Wingdings" panose="05000000000000000000" pitchFamily="2" charset="2"/>
              <a:buChar char="q"/>
            </a:pPr>
            <a:r>
              <a:rPr lang="en-US" sz="1800" dirty="0" smtClean="0"/>
              <a:t>If </a:t>
            </a:r>
            <a:r>
              <a:rPr lang="en-US" sz="1800" dirty="0" smtClean="0"/>
              <a:t>you </a:t>
            </a:r>
            <a:r>
              <a:rPr lang="en-US" sz="1800" dirty="0"/>
              <a:t>were initially enrolled in June, </a:t>
            </a:r>
            <a:r>
              <a:rPr lang="en-US" sz="1800" dirty="0" smtClean="0"/>
              <a:t>your open-enrollment </a:t>
            </a:r>
            <a:r>
              <a:rPr lang="en-US" sz="1800" dirty="0"/>
              <a:t>is in June. </a:t>
            </a:r>
            <a:r>
              <a:rPr lang="en-US" sz="1800" dirty="0" smtClean="0"/>
              <a:t> If </a:t>
            </a:r>
            <a:r>
              <a:rPr lang="en-US" sz="1800" dirty="0" smtClean="0"/>
              <a:t>you </a:t>
            </a:r>
            <a:r>
              <a:rPr lang="en-US" sz="1800" dirty="0"/>
              <a:t>were enrolled in December, </a:t>
            </a:r>
            <a:r>
              <a:rPr lang="en-US" sz="1800" dirty="0" smtClean="0"/>
              <a:t>your open-enrollment </a:t>
            </a:r>
            <a:r>
              <a:rPr lang="en-US" sz="1800" dirty="0"/>
              <a:t>is in December, etc.  </a:t>
            </a:r>
            <a:r>
              <a:rPr lang="en-US" sz="1800" dirty="0" smtClean="0"/>
              <a:t>(This is unlike </a:t>
            </a:r>
            <a:r>
              <a:rPr lang="en-US" sz="1800" dirty="0"/>
              <a:t>Medicare, where everyone’s open-enrollment is during the same period</a:t>
            </a:r>
            <a:r>
              <a:rPr lang="en-US" sz="1800" dirty="0" smtClean="0"/>
              <a:t>).</a:t>
            </a:r>
            <a:endParaRPr lang="en-US" sz="1800" dirty="0"/>
          </a:p>
          <a:p>
            <a:pPr marL="0" indent="0">
              <a:buNone/>
            </a:pPr>
            <a:endParaRPr lang="en-US" sz="1800" dirty="0" smtClean="0"/>
          </a:p>
          <a:p>
            <a:pPr marL="0" indent="0">
              <a:buNone/>
            </a:pPr>
            <a:r>
              <a:rPr lang="en-US" sz="1800" dirty="0" smtClean="0"/>
              <a:t>Members </a:t>
            </a:r>
            <a:r>
              <a:rPr lang="en-US" sz="1800" dirty="0" smtClean="0"/>
              <a:t>should receive </a:t>
            </a:r>
            <a:r>
              <a:rPr lang="en-US" sz="1800" dirty="0"/>
              <a:t>their open enrollment packet 30 days before their one-year anniversary in KanCare. </a:t>
            </a:r>
          </a:p>
          <a:p>
            <a:pPr marL="0" indent="0">
              <a:buNone/>
            </a:pPr>
            <a:endParaRPr lang="en-US" sz="1800" dirty="0"/>
          </a:p>
          <a:p>
            <a:pPr lvl="1">
              <a:buFont typeface="Wingdings" panose="05000000000000000000" pitchFamily="2" charset="2"/>
              <a:buChar char="q"/>
            </a:pPr>
            <a:r>
              <a:rPr lang="en-US" sz="1800" dirty="0"/>
              <a:t>After </a:t>
            </a:r>
            <a:r>
              <a:rPr lang="en-US" sz="1800" dirty="0" smtClean="0"/>
              <a:t>you </a:t>
            </a:r>
            <a:r>
              <a:rPr lang="en-US" sz="1800" dirty="0"/>
              <a:t>have received </a:t>
            </a:r>
            <a:r>
              <a:rPr lang="en-US" sz="1800" dirty="0" smtClean="0"/>
              <a:t>your </a:t>
            </a:r>
            <a:r>
              <a:rPr lang="en-US" sz="1800" dirty="0"/>
              <a:t>open enrollment packet, </a:t>
            </a:r>
            <a:r>
              <a:rPr lang="en-US" sz="1800" dirty="0" smtClean="0"/>
              <a:t>you have </a:t>
            </a:r>
            <a:r>
              <a:rPr lang="en-US" sz="1800" dirty="0"/>
              <a:t>until 60 days past </a:t>
            </a:r>
            <a:r>
              <a:rPr lang="en-US" sz="1800" dirty="0" smtClean="0"/>
              <a:t>your </a:t>
            </a:r>
            <a:r>
              <a:rPr lang="en-US" sz="1800" dirty="0"/>
              <a:t>KanCare anniversary date to make changes to </a:t>
            </a:r>
            <a:r>
              <a:rPr lang="en-US" sz="1800" dirty="0" smtClean="0"/>
              <a:t>your </a:t>
            </a:r>
            <a:r>
              <a:rPr lang="en-US" sz="1800" dirty="0"/>
              <a:t>KanCare health plan. </a:t>
            </a:r>
          </a:p>
        </p:txBody>
      </p:sp>
      <p:sp>
        <p:nvSpPr>
          <p:cNvPr id="7" name="Date Placeholder 6"/>
          <p:cNvSpPr>
            <a:spLocks noGrp="1"/>
          </p:cNvSpPr>
          <p:nvPr>
            <p:ph type="dt" sz="half" idx="10"/>
          </p:nvPr>
        </p:nvSpPr>
        <p:spPr/>
        <p:txBody>
          <a:bodyPr/>
          <a:lstStyle/>
          <a:p>
            <a:fld id="{45E5E097-64A2-492F-9078-D5875B9C5E1A}" type="datetime1">
              <a:rPr lang="en-US" smtClean="0"/>
              <a:t>11/3/2017</a:t>
            </a:fld>
            <a:endParaRPr lang="en-US" dirty="0"/>
          </a:p>
        </p:txBody>
      </p:sp>
      <p:sp>
        <p:nvSpPr>
          <p:cNvPr id="8" name="Slide Number Placeholder 7"/>
          <p:cNvSpPr>
            <a:spLocks noGrp="1"/>
          </p:cNvSpPr>
          <p:nvPr>
            <p:ph type="sldNum" sz="quarter" idx="12"/>
          </p:nvPr>
        </p:nvSpPr>
        <p:spPr/>
        <p:txBody>
          <a:bodyPr/>
          <a:lstStyle/>
          <a:p>
            <a:fld id="{4CC80072-E976-4164-B251-BB9FF94A818B}" type="slidenum">
              <a:rPr lang="en-US" smtClean="0"/>
              <a:pPr/>
              <a:t>15</a:t>
            </a:fld>
            <a:endParaRPr lang="en-US" dirty="0"/>
          </a:p>
        </p:txBody>
      </p:sp>
    </p:spTree>
    <p:extLst>
      <p:ext uri="{BB962C8B-B14F-4D97-AF65-F5344CB8AC3E}">
        <p14:creationId xmlns:p14="http://schemas.microsoft.com/office/powerpoint/2010/main" val="241028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598"/>
            <a:ext cx="2057400" cy="1391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8"/>
          <p:cNvSpPr>
            <a:spLocks noGrp="1"/>
          </p:cNvSpPr>
          <p:nvPr>
            <p:ph type="title"/>
          </p:nvPr>
        </p:nvSpPr>
        <p:spPr>
          <a:xfrm>
            <a:off x="2362200" y="175189"/>
            <a:ext cx="6019800" cy="1143000"/>
          </a:xfrm>
        </p:spPr>
        <p:txBody>
          <a:bodyPr>
            <a:normAutofit/>
          </a:bodyPr>
          <a:lstStyle/>
          <a:p>
            <a:r>
              <a:rPr lang="en-US" b="1" dirty="0" smtClean="0"/>
              <a:t>Changing MCOs</a:t>
            </a:r>
            <a:endParaRPr lang="en-US" b="1" dirty="0"/>
          </a:p>
        </p:txBody>
      </p:sp>
      <p:sp>
        <p:nvSpPr>
          <p:cNvPr id="10" name="Content Placeholder 9"/>
          <p:cNvSpPr>
            <a:spLocks noGrp="1"/>
          </p:cNvSpPr>
          <p:nvPr>
            <p:ph idx="1"/>
          </p:nvPr>
        </p:nvSpPr>
        <p:spPr>
          <a:xfrm>
            <a:off x="274890" y="1981200"/>
            <a:ext cx="8610600" cy="4495800"/>
          </a:xfrm>
        </p:spPr>
        <p:txBody>
          <a:bodyPr>
            <a:noAutofit/>
          </a:bodyPr>
          <a:lstStyle/>
          <a:p>
            <a:pPr marL="0" indent="0">
              <a:buNone/>
            </a:pPr>
            <a:r>
              <a:rPr lang="en-US" sz="2300" b="1" u="sng" dirty="0" smtClean="0"/>
              <a:t>Members </a:t>
            </a:r>
            <a:r>
              <a:rPr lang="en-US" sz="2300" b="1" u="sng" dirty="0"/>
              <a:t>may not know their “open enrollment” date</a:t>
            </a:r>
            <a:r>
              <a:rPr lang="en-US" sz="2300" b="1" u="sng" dirty="0" smtClean="0"/>
              <a:t>:</a:t>
            </a:r>
            <a:endParaRPr lang="en-US" sz="2300" dirty="0"/>
          </a:p>
          <a:p>
            <a:pPr marL="171441" indent="-171441"/>
            <a:r>
              <a:rPr lang="en-US" sz="2300" dirty="0"/>
              <a:t>If </a:t>
            </a:r>
            <a:r>
              <a:rPr lang="en-US" sz="2300" dirty="0" smtClean="0"/>
              <a:t>you </a:t>
            </a:r>
            <a:r>
              <a:rPr lang="en-US" sz="2300" dirty="0"/>
              <a:t>don’t know </a:t>
            </a:r>
            <a:r>
              <a:rPr lang="en-US" sz="2300" dirty="0" smtClean="0"/>
              <a:t>your </a:t>
            </a:r>
            <a:r>
              <a:rPr lang="en-US" sz="2300" dirty="0"/>
              <a:t>“open-enrollment date” </a:t>
            </a:r>
            <a:r>
              <a:rPr lang="en-US" sz="2300" dirty="0" smtClean="0"/>
              <a:t>you </a:t>
            </a:r>
            <a:r>
              <a:rPr lang="en-US" sz="2300" dirty="0"/>
              <a:t>need to call the Managed Care Enrollment Center to find out.</a:t>
            </a:r>
          </a:p>
          <a:p>
            <a:pPr marL="171441" indent="-171441"/>
            <a:endParaRPr lang="en-US" sz="2300" dirty="0"/>
          </a:p>
          <a:p>
            <a:pPr marL="171441" indent="-171441"/>
            <a:r>
              <a:rPr lang="en-US" sz="2300" dirty="0" smtClean="0"/>
              <a:t>Once you have found out your enrollment date, be sure to </a:t>
            </a:r>
            <a:r>
              <a:rPr lang="en-US" sz="2300" dirty="0"/>
              <a:t>put it on </a:t>
            </a:r>
            <a:r>
              <a:rPr lang="en-US" sz="2300" dirty="0" smtClean="0"/>
              <a:t>your calendar</a:t>
            </a:r>
            <a:r>
              <a:rPr lang="en-US" sz="2300" dirty="0"/>
              <a:t>, so </a:t>
            </a:r>
            <a:r>
              <a:rPr lang="en-US" sz="2300" dirty="0" smtClean="0"/>
              <a:t>you </a:t>
            </a:r>
            <a:r>
              <a:rPr lang="en-US" sz="2300" dirty="0"/>
              <a:t>do not miss </a:t>
            </a:r>
            <a:r>
              <a:rPr lang="en-US" sz="2300" dirty="0" smtClean="0"/>
              <a:t>your opportunity </a:t>
            </a:r>
            <a:r>
              <a:rPr lang="en-US" sz="2300" dirty="0"/>
              <a:t>to change </a:t>
            </a:r>
            <a:r>
              <a:rPr lang="en-US" sz="2300" dirty="0" smtClean="0"/>
              <a:t>your </a:t>
            </a:r>
            <a:r>
              <a:rPr lang="en-US" sz="2300" dirty="0"/>
              <a:t>MCO.</a:t>
            </a:r>
          </a:p>
          <a:p>
            <a:pPr marL="0" indent="0">
              <a:buNone/>
              <a:defRPr/>
            </a:pPr>
            <a:endParaRPr lang="en-US" sz="2300" dirty="0"/>
          </a:p>
          <a:p>
            <a:pPr marL="0" indent="0">
              <a:buNone/>
              <a:defRPr/>
            </a:pPr>
            <a:r>
              <a:rPr lang="en-US" sz="2300" b="1" u="sng" dirty="0" smtClean="0"/>
              <a:t>To find the phone number for the </a:t>
            </a:r>
            <a:r>
              <a:rPr lang="en-US" sz="2300" b="1" i="1" u="sng" dirty="0" smtClean="0"/>
              <a:t>Managed Care Enrollment Center</a:t>
            </a:r>
            <a:r>
              <a:rPr lang="en-US" sz="2300" b="1" u="sng" dirty="0" smtClean="0"/>
              <a:t>: </a:t>
            </a:r>
            <a:endParaRPr lang="en-US" sz="2300" dirty="0"/>
          </a:p>
          <a:p>
            <a:pPr>
              <a:defRPr/>
            </a:pPr>
            <a:r>
              <a:rPr lang="en-US" sz="2300" dirty="0" smtClean="0"/>
              <a:t>See the “Who </a:t>
            </a:r>
            <a:r>
              <a:rPr lang="en-US" sz="2300" dirty="0"/>
              <a:t>Should I Call</a:t>
            </a:r>
            <a:r>
              <a:rPr lang="en-US" sz="2300" dirty="0" smtClean="0"/>
              <a:t>?- Consumers” contact information form on the KanCare Ombudsman’s “Resources</a:t>
            </a:r>
            <a:r>
              <a:rPr lang="en-US" sz="2300" dirty="0"/>
              <a:t>” webpage:  </a:t>
            </a:r>
            <a:r>
              <a:rPr lang="en-US" sz="2300" u="sng" dirty="0">
                <a:solidFill>
                  <a:srgbClr val="FF0000"/>
                </a:solidFill>
                <a:hlinkClick r:id="rId4"/>
              </a:rPr>
              <a:t>http://</a:t>
            </a:r>
            <a:r>
              <a:rPr lang="en-US" sz="2300" u="sng" dirty="0" smtClean="0">
                <a:solidFill>
                  <a:srgbClr val="FF0000"/>
                </a:solidFill>
                <a:hlinkClick r:id="rId4"/>
              </a:rPr>
              <a:t>www.kancare.ks.gov/kancare-ombudsman-office/resources</a:t>
            </a:r>
            <a:r>
              <a:rPr lang="en-US" sz="2300" u="sng" dirty="0" smtClean="0">
                <a:solidFill>
                  <a:srgbClr val="FF0000"/>
                </a:solidFill>
              </a:rPr>
              <a:t> </a:t>
            </a:r>
            <a:endParaRPr lang="en-US" sz="2300" u="sng" dirty="0">
              <a:solidFill>
                <a:srgbClr val="FF0000"/>
              </a:solidFill>
            </a:endParaRPr>
          </a:p>
          <a:p>
            <a:pPr marL="0" indent="0">
              <a:buNone/>
              <a:defRPr/>
            </a:pPr>
            <a:endParaRPr lang="en-US" sz="2300" b="1" u="sng" dirty="0">
              <a:solidFill>
                <a:srgbClr val="FF0000"/>
              </a:solidFill>
            </a:endParaRPr>
          </a:p>
          <a:p>
            <a:pPr marL="0" indent="0">
              <a:buNone/>
            </a:pPr>
            <a:endParaRPr lang="en-US" sz="2300" dirty="0"/>
          </a:p>
        </p:txBody>
      </p:sp>
      <p:sp>
        <p:nvSpPr>
          <p:cNvPr id="7" name="Date Placeholder 6"/>
          <p:cNvSpPr>
            <a:spLocks noGrp="1"/>
          </p:cNvSpPr>
          <p:nvPr>
            <p:ph type="dt" sz="half" idx="10"/>
          </p:nvPr>
        </p:nvSpPr>
        <p:spPr/>
        <p:txBody>
          <a:bodyPr/>
          <a:lstStyle/>
          <a:p>
            <a:fld id="{45E5E097-64A2-492F-9078-D5875B9C5E1A}" type="datetime1">
              <a:rPr lang="en-US" smtClean="0"/>
              <a:t>11/3/2017</a:t>
            </a:fld>
            <a:endParaRPr lang="en-US" dirty="0"/>
          </a:p>
        </p:txBody>
      </p:sp>
      <p:sp>
        <p:nvSpPr>
          <p:cNvPr id="8" name="Slide Number Placeholder 7"/>
          <p:cNvSpPr>
            <a:spLocks noGrp="1"/>
          </p:cNvSpPr>
          <p:nvPr>
            <p:ph type="sldNum" sz="quarter" idx="12"/>
          </p:nvPr>
        </p:nvSpPr>
        <p:spPr/>
        <p:txBody>
          <a:bodyPr/>
          <a:lstStyle/>
          <a:p>
            <a:fld id="{4CC80072-E976-4164-B251-BB9FF94A818B}" type="slidenum">
              <a:rPr lang="en-US" smtClean="0"/>
              <a:pPr/>
              <a:t>16</a:t>
            </a:fld>
            <a:endParaRPr lang="en-US" dirty="0"/>
          </a:p>
        </p:txBody>
      </p:sp>
    </p:spTree>
    <p:extLst>
      <p:ext uri="{BB962C8B-B14F-4D97-AF65-F5344CB8AC3E}">
        <p14:creationId xmlns:p14="http://schemas.microsoft.com/office/powerpoint/2010/main" val="330715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70" y="304800"/>
            <a:ext cx="2640330" cy="1785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8"/>
          <p:cNvSpPr>
            <a:spLocks noGrp="1"/>
          </p:cNvSpPr>
          <p:nvPr>
            <p:ph type="title"/>
          </p:nvPr>
        </p:nvSpPr>
        <p:spPr>
          <a:xfrm>
            <a:off x="1752600" y="280306"/>
            <a:ext cx="8229600" cy="1143000"/>
          </a:xfrm>
        </p:spPr>
        <p:txBody>
          <a:bodyPr>
            <a:normAutofit/>
          </a:bodyPr>
          <a:lstStyle/>
          <a:p>
            <a:r>
              <a:rPr lang="en-US" b="1" dirty="0" smtClean="0"/>
              <a:t>Changing MCOs</a:t>
            </a:r>
            <a:endParaRPr lang="en-US" b="1" dirty="0"/>
          </a:p>
        </p:txBody>
      </p:sp>
      <p:sp>
        <p:nvSpPr>
          <p:cNvPr id="10" name="Content Placeholder 9"/>
          <p:cNvSpPr>
            <a:spLocks noGrp="1"/>
          </p:cNvSpPr>
          <p:nvPr>
            <p:ph idx="1"/>
          </p:nvPr>
        </p:nvSpPr>
        <p:spPr>
          <a:xfrm>
            <a:off x="228600" y="2316680"/>
            <a:ext cx="7888646" cy="2331520"/>
          </a:xfrm>
        </p:spPr>
        <p:txBody>
          <a:bodyPr>
            <a:noAutofit/>
          </a:bodyPr>
          <a:lstStyle/>
          <a:p>
            <a:r>
              <a:rPr lang="en-US" sz="2400" dirty="0" smtClean="0"/>
              <a:t>Occasionally, a consumer will have a “good cause” reason </a:t>
            </a:r>
            <a:r>
              <a:rPr lang="en-US" sz="2400" dirty="0"/>
              <a:t>that </a:t>
            </a:r>
            <a:r>
              <a:rPr lang="en-US" sz="2400" dirty="0" smtClean="0"/>
              <a:t>may allow them to change </a:t>
            </a:r>
            <a:r>
              <a:rPr lang="en-US" sz="2400" dirty="0"/>
              <a:t>plans in the middle of the year</a:t>
            </a:r>
            <a:r>
              <a:rPr lang="en-US" sz="2400" dirty="0" smtClean="0"/>
              <a:t>. </a:t>
            </a:r>
            <a:endParaRPr lang="en-US" sz="2400" dirty="0" smtClean="0"/>
          </a:p>
          <a:p>
            <a:endParaRPr lang="en-US" sz="2400" dirty="0" smtClean="0"/>
          </a:p>
          <a:p>
            <a:r>
              <a:rPr lang="en-US" sz="2400" dirty="0" smtClean="0"/>
              <a:t>Again, direct those who want to change their health plan to the Managed Care Enrollment Center.</a:t>
            </a:r>
          </a:p>
        </p:txBody>
      </p:sp>
      <p:sp>
        <p:nvSpPr>
          <p:cNvPr id="7" name="Date Placeholder 6"/>
          <p:cNvSpPr>
            <a:spLocks noGrp="1"/>
          </p:cNvSpPr>
          <p:nvPr>
            <p:ph type="dt" sz="half" idx="10"/>
          </p:nvPr>
        </p:nvSpPr>
        <p:spPr/>
        <p:txBody>
          <a:bodyPr/>
          <a:lstStyle/>
          <a:p>
            <a:fld id="{C0477E72-BB1B-4B21-B886-9EDDFE95E288}" type="datetime1">
              <a:rPr lang="en-US" smtClean="0"/>
              <a:t>11/3/2017</a:t>
            </a:fld>
            <a:endParaRPr lang="en-US" dirty="0"/>
          </a:p>
        </p:txBody>
      </p:sp>
      <p:sp>
        <p:nvSpPr>
          <p:cNvPr id="8" name="Slide Number Placeholder 7"/>
          <p:cNvSpPr>
            <a:spLocks noGrp="1"/>
          </p:cNvSpPr>
          <p:nvPr>
            <p:ph type="sldNum" sz="quarter" idx="12"/>
          </p:nvPr>
        </p:nvSpPr>
        <p:spPr/>
        <p:txBody>
          <a:bodyPr/>
          <a:lstStyle/>
          <a:p>
            <a:fld id="{4CC80072-E976-4164-B251-BB9FF94A818B}" type="slidenum">
              <a:rPr lang="en-US" smtClean="0"/>
              <a:pPr/>
              <a:t>17</a:t>
            </a:fld>
            <a:endParaRPr lang="en-US"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74" t="74243" r="2761" b="11050"/>
          <a:stretch/>
        </p:blipFill>
        <p:spPr bwMode="auto">
          <a:xfrm>
            <a:off x="381000" y="4935272"/>
            <a:ext cx="841248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Oval 12"/>
          <p:cNvSpPr/>
          <p:nvPr/>
        </p:nvSpPr>
        <p:spPr>
          <a:xfrm>
            <a:off x="152400" y="6096000"/>
            <a:ext cx="443484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52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4800" y="6324600"/>
            <a:ext cx="2133600" cy="396875"/>
          </a:xfrm>
        </p:spPr>
        <p:txBody>
          <a:bodyPr/>
          <a:lstStyle/>
          <a:p>
            <a:pPr algn="ctr"/>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a:t>
            </a:fld>
            <a:endParaRPr lang="en-US" dirty="0"/>
          </a:p>
        </p:txBody>
      </p:sp>
      <p:sp>
        <p:nvSpPr>
          <p:cNvPr id="8" name="Rectangle 7"/>
          <p:cNvSpPr/>
          <p:nvPr/>
        </p:nvSpPr>
        <p:spPr>
          <a:xfrm>
            <a:off x="457200" y="2590800"/>
            <a:ext cx="8077200" cy="4678204"/>
          </a:xfrm>
          <a:prstGeom prst="rect">
            <a:avLst/>
          </a:prstGeom>
        </p:spPr>
        <p:txBody>
          <a:bodyPr wrap="square">
            <a:spAutoFit/>
          </a:bodyPr>
          <a:lstStyle/>
          <a:p>
            <a:pPr marL="171450" indent="-171450">
              <a:buFont typeface="Arial" panose="020B0604020202020204" pitchFamily="34" charset="0"/>
              <a:buChar char="•"/>
            </a:pPr>
            <a:r>
              <a:rPr lang="en-US" sz="2800" dirty="0" smtClean="0"/>
              <a:t>KanCare is the program </a:t>
            </a:r>
            <a:r>
              <a:rPr lang="en-US" sz="2800" dirty="0" smtClean="0"/>
              <a:t>through </a:t>
            </a:r>
            <a:r>
              <a:rPr lang="en-US" sz="2800" dirty="0"/>
              <a:t>which the State of Kansas administers </a:t>
            </a:r>
            <a:r>
              <a:rPr lang="en-US" sz="2800" dirty="0" smtClean="0"/>
              <a:t>Medicaid </a:t>
            </a:r>
          </a:p>
          <a:p>
            <a:endParaRPr lang="en-US" sz="2800" dirty="0" smtClean="0"/>
          </a:p>
          <a:p>
            <a:pPr marL="171450" indent="-171450">
              <a:buFont typeface="Arial" panose="020B0604020202020204" pitchFamily="34" charset="0"/>
              <a:buChar char="•"/>
            </a:pPr>
            <a:r>
              <a:rPr lang="en-US" sz="2800" dirty="0" smtClean="0"/>
              <a:t>Launched </a:t>
            </a:r>
            <a:r>
              <a:rPr lang="en-US" sz="2800" dirty="0"/>
              <a:t>in January, </a:t>
            </a:r>
            <a:r>
              <a:rPr lang="en-US" sz="2800" dirty="0" smtClean="0"/>
              <a:t>2013</a:t>
            </a:r>
          </a:p>
          <a:p>
            <a:endParaRPr lang="en-US" sz="2800" dirty="0" smtClean="0"/>
          </a:p>
          <a:p>
            <a:pPr marL="171450" indent="-171450">
              <a:buFont typeface="Arial" panose="020B0604020202020204" pitchFamily="34" charset="0"/>
              <a:buChar char="•"/>
            </a:pPr>
            <a:r>
              <a:rPr lang="en-US" sz="2800" dirty="0" smtClean="0"/>
              <a:t>Delivering whole-person</a:t>
            </a:r>
            <a:r>
              <a:rPr lang="en-US" sz="2800" dirty="0"/>
              <a:t>, integrated care to approximately 430,000 people across the </a:t>
            </a:r>
            <a:r>
              <a:rPr lang="en-US" sz="2800" dirty="0" smtClean="0"/>
              <a:t>state</a:t>
            </a:r>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r>
              <a:rPr lang="en-US" sz="2800" dirty="0"/>
              <a:t>The KanCare program is </a:t>
            </a:r>
            <a:r>
              <a:rPr lang="en-US" sz="2800" dirty="0" smtClean="0"/>
              <a:t>a </a:t>
            </a:r>
            <a:r>
              <a:rPr lang="en-US" sz="2800" i="1" dirty="0"/>
              <a:t>managed care </a:t>
            </a:r>
            <a:r>
              <a:rPr lang="en-US" sz="2800" i="1" dirty="0" smtClean="0"/>
              <a:t>program</a:t>
            </a:r>
            <a:endParaRPr lang="en-US" sz="2800" i="1" dirty="0"/>
          </a:p>
          <a:p>
            <a:pPr marL="171450" indent="-171450">
              <a:buFont typeface="Arial" panose="020B0604020202020204" pitchFamily="34" charset="0"/>
              <a:buChar char="•"/>
            </a:pPr>
            <a:endParaRPr lang="en-US" sz="2800" dirty="0"/>
          </a:p>
          <a:p>
            <a:pPr marL="171450" indent="-171450">
              <a:buFont typeface="Arial" panose="020B0604020202020204" pitchFamily="34" charset="0"/>
              <a:buChar char="•"/>
            </a:pP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182"/>
          <a:stretch/>
        </p:blipFill>
        <p:spPr>
          <a:xfrm>
            <a:off x="2649606" y="457200"/>
            <a:ext cx="3692387" cy="1676400"/>
          </a:xfrm>
          <a:prstGeom prst="rect">
            <a:avLst/>
          </a:prstGeom>
        </p:spPr>
      </p:pic>
    </p:spTree>
    <p:extLst>
      <p:ext uri="{BB962C8B-B14F-4D97-AF65-F5344CB8AC3E}">
        <p14:creationId xmlns:p14="http://schemas.microsoft.com/office/powerpoint/2010/main" val="209639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68362"/>
          </a:xfrm>
        </p:spPr>
        <p:txBody>
          <a:bodyPr>
            <a:normAutofit/>
          </a:bodyPr>
          <a:lstStyle/>
          <a:p>
            <a:r>
              <a:rPr lang="en-US" sz="3600" b="1" dirty="0" smtClean="0"/>
              <a:t>KanCare Health Plans</a:t>
            </a:r>
            <a:endParaRPr lang="en-US" sz="3600" b="1" dirty="0"/>
          </a:p>
        </p:txBody>
      </p:sp>
      <p:sp>
        <p:nvSpPr>
          <p:cNvPr id="4" name="Date Placeholder 3"/>
          <p:cNvSpPr>
            <a:spLocks noGrp="1"/>
          </p:cNvSpPr>
          <p:nvPr>
            <p:ph type="dt" sz="half" idx="10"/>
          </p:nvPr>
        </p:nvSpPr>
        <p:spPr>
          <a:xfrm>
            <a:off x="304800" y="6324600"/>
            <a:ext cx="2133600" cy="396875"/>
          </a:xfrm>
        </p:spPr>
        <p:txBody>
          <a:bodyPr/>
          <a:lstStyle/>
          <a:p>
            <a:pPr algn="ctr"/>
            <a:fld id="{19EC4A70-800E-4EF2-B6A8-7549E0CA6338}" type="datetime1">
              <a:rPr lang="en-US" smtClean="0"/>
              <a:t>11/3/2017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t>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84" t="43245" r="38235" b="45227"/>
          <a:stretch/>
        </p:blipFill>
        <p:spPr bwMode="auto">
          <a:xfrm>
            <a:off x="443820" y="3159312"/>
            <a:ext cx="2727929" cy="105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42" t="43245" r="62879" b="45069"/>
          <a:stretch/>
        </p:blipFill>
        <p:spPr bwMode="auto">
          <a:xfrm>
            <a:off x="443819" y="2118331"/>
            <a:ext cx="2727929" cy="107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94" t="43245" r="13354" b="45062"/>
          <a:stretch/>
        </p:blipFill>
        <p:spPr bwMode="auto">
          <a:xfrm>
            <a:off x="443821" y="4254298"/>
            <a:ext cx="2727928" cy="106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33800" y="1600200"/>
            <a:ext cx="4953000" cy="4985980"/>
          </a:xfrm>
          <a:prstGeom prst="rect">
            <a:avLst/>
          </a:prstGeom>
          <a:noFill/>
        </p:spPr>
        <p:txBody>
          <a:bodyPr wrap="square" rtlCol="0">
            <a:spAutoFit/>
          </a:bodyPr>
          <a:lstStyle/>
          <a:p>
            <a:endParaRPr lang="en-US" sz="2400" dirty="0"/>
          </a:p>
          <a:p>
            <a:endParaRPr lang="en-US" sz="2400" dirty="0"/>
          </a:p>
          <a:p>
            <a:pPr marL="342900" indent="-342900">
              <a:buFont typeface="Arial" panose="020B0604020202020204" pitchFamily="34" charset="0"/>
              <a:buChar char="•"/>
            </a:pPr>
            <a:r>
              <a:rPr lang="en-US" sz="2400" dirty="0" smtClean="0"/>
              <a:t>Kansas has contracted with three health plans, or managed care organizations (MCOs</a:t>
            </a:r>
            <a:r>
              <a:rPr lang="en-US" sz="2400" dirty="0" smtClean="0"/>
              <a:t>)</a:t>
            </a:r>
          </a:p>
          <a:p>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These MCOs are required to coordinate all of the different types of care a consumer receives. </a:t>
            </a:r>
          </a:p>
          <a:p>
            <a:pPr marL="342900" indent="-342900">
              <a:buFont typeface="Arial" panose="020B0604020202020204" pitchFamily="34" charset="0"/>
              <a:buChar char="•"/>
            </a:pPr>
            <a:endParaRPr lang="en-US" sz="2000" dirty="0">
              <a:solidFill>
                <a:schemeClr val="tx2">
                  <a:lumMod val="50000"/>
                </a:schemeClr>
              </a:solidFill>
            </a:endParaRPr>
          </a:p>
          <a:p>
            <a:endParaRPr lang="en-US" sz="2000" dirty="0"/>
          </a:p>
          <a:p>
            <a:endParaRPr lang="en-US" sz="2000" dirty="0" smtClean="0"/>
          </a:p>
          <a:p>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94" t="58758" r="13354" b="39929"/>
          <a:stretch/>
        </p:blipFill>
        <p:spPr bwMode="auto">
          <a:xfrm>
            <a:off x="447450" y="5203370"/>
            <a:ext cx="2727928" cy="11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169483" y="1417002"/>
            <a:ext cx="3276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75000"/>
                  </a:schemeClr>
                </a:solidFill>
                <a:latin typeface="Arial" pitchFamily="34" charset="0"/>
                <a:ea typeface="+mj-ea"/>
                <a:cs typeface="Arial" pitchFamily="34" charset="0"/>
              </a:defRPr>
            </a:lvl1pPr>
          </a:lstStyle>
          <a:p>
            <a:r>
              <a:rPr lang="en-US" sz="3600" b="1" dirty="0" smtClean="0">
                <a:solidFill>
                  <a:srgbClr val="92D050"/>
                </a:solidFill>
              </a:rPr>
              <a:t>MCOs</a:t>
            </a:r>
            <a:endParaRPr lang="en-US" sz="3600" b="1" dirty="0">
              <a:solidFill>
                <a:srgbClr val="92D050"/>
              </a:solidFill>
            </a:endParaRPr>
          </a:p>
        </p:txBody>
      </p:sp>
    </p:spTree>
    <p:extLst>
      <p:ext uri="{BB962C8B-B14F-4D97-AF65-F5344CB8AC3E}">
        <p14:creationId xmlns:p14="http://schemas.microsoft.com/office/powerpoint/2010/main" val="34088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C80072-E976-4164-B251-BB9FF94A818B}" type="slidenum">
              <a:rPr lang="en-US" smtClean="0"/>
              <a:pPr/>
              <a:t>4</a:t>
            </a:fld>
            <a:endParaRPr lang="en-US" dirty="0"/>
          </a:p>
        </p:txBody>
      </p:sp>
      <p:sp>
        <p:nvSpPr>
          <p:cNvPr id="8" name="Rectangle 7"/>
          <p:cNvSpPr/>
          <p:nvPr/>
        </p:nvSpPr>
        <p:spPr>
          <a:xfrm>
            <a:off x="277368" y="2895600"/>
            <a:ext cx="8534400" cy="3046988"/>
          </a:xfrm>
          <a:prstGeom prst="rect">
            <a:avLst/>
          </a:prstGeom>
        </p:spPr>
        <p:txBody>
          <a:bodyPr wrap="square">
            <a:spAutoFit/>
          </a:bodyPr>
          <a:lstStyle/>
          <a:p>
            <a:pPr marL="342900" indent="-342900">
              <a:buFont typeface="Arial" panose="020B0604020202020204" pitchFamily="34" charset="0"/>
              <a:buChar char="•"/>
            </a:pPr>
            <a:r>
              <a:rPr lang="en-US" sz="2400" dirty="0" smtClean="0"/>
              <a:t>All pre-2013 Medicaid services are now provided through theses three Managed Care Organizations (MCOs).</a:t>
            </a:r>
          </a:p>
          <a:p>
            <a:endParaRPr lang="en-US" sz="2400" dirty="0"/>
          </a:p>
          <a:p>
            <a:pPr marL="171450" indent="-171450">
              <a:buFont typeface="Arial" panose="020B0604020202020204" pitchFamily="34" charset="0"/>
              <a:buChar char="•"/>
            </a:pPr>
            <a:r>
              <a:rPr lang="en-US" sz="2400" dirty="0" smtClean="0"/>
              <a:t>In addition, the </a:t>
            </a:r>
            <a:r>
              <a:rPr lang="en-US" sz="2400" dirty="0"/>
              <a:t>three </a:t>
            </a:r>
            <a:r>
              <a:rPr lang="en-US" sz="2400" dirty="0" smtClean="0"/>
              <a:t>MCOs offer </a:t>
            </a:r>
            <a:r>
              <a:rPr lang="en-US" sz="2400" dirty="0"/>
              <a:t>new, </a:t>
            </a:r>
            <a:r>
              <a:rPr lang="en-US" sz="2400" dirty="0" smtClean="0"/>
              <a:t>“Extra” or “Value </a:t>
            </a:r>
            <a:r>
              <a:rPr lang="en-US" sz="2400" dirty="0"/>
              <a:t>Added Services.”  </a:t>
            </a:r>
          </a:p>
          <a:p>
            <a:endParaRPr lang="en-US" sz="2400" dirty="0"/>
          </a:p>
          <a:p>
            <a:pPr marL="171450" indent="-171450">
              <a:buFont typeface="Arial" panose="020B0604020202020204" pitchFamily="34" charset="0"/>
              <a:buChar char="•"/>
            </a:pPr>
            <a:r>
              <a:rPr lang="en-US" sz="2400" dirty="0"/>
              <a:t>All the services offered through the State’s Home and Community Based </a:t>
            </a:r>
            <a:r>
              <a:rPr lang="en-US" sz="2400" dirty="0" smtClean="0"/>
              <a:t>Services </a:t>
            </a:r>
            <a:r>
              <a:rPr lang="en-US" sz="2400" dirty="0" smtClean="0"/>
              <a:t>(HCBS) waivers </a:t>
            </a:r>
            <a:r>
              <a:rPr lang="en-US" sz="2400" dirty="0"/>
              <a:t>are also a part of KanCare. </a:t>
            </a:r>
          </a:p>
        </p:txBody>
      </p:sp>
      <p:pic>
        <p:nvPicPr>
          <p:cNvPr id="3074" name="Picture 2" descr="Sunflower, Summer, Sky, Zip, Plant, Garden, 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81000"/>
            <a:ext cx="4267200" cy="2000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800" y="638697"/>
            <a:ext cx="2242249" cy="1441379"/>
          </a:xfrm>
          <a:prstGeom prst="rect">
            <a:avLst/>
          </a:prstGeom>
          <a:noFill/>
        </p:spPr>
        <p:txBody>
          <a:bodyPr wrap="square" lIns="91440" tIns="45720" rIns="91440" bIns="45720">
            <a:prstTxWarp prst="textArchUpPour">
              <a:avLst/>
            </a:prstTxWarp>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en-US" sz="5400" b="1" dirty="0" smtClean="0">
                <a:ln w="11430"/>
                <a:solidFill>
                  <a:srgbClr val="FFCC00"/>
                </a:solidFill>
                <a:effectLst>
                  <a:outerShdw blurRad="80000" dist="40000" dir="5040000" algn="tl">
                    <a:srgbClr val="000000">
                      <a:alpha val="30000"/>
                    </a:srgbClr>
                  </a:outerShdw>
                </a:effectLst>
              </a:rPr>
              <a:t>2013</a:t>
            </a:r>
            <a:endParaRPr lang="en-US" sz="5400" b="1" dirty="0">
              <a:ln w="11430"/>
              <a:solidFill>
                <a:srgbClr val="FFCC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3325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690" y="2209800"/>
            <a:ext cx="8610600" cy="5047536"/>
          </a:xfrm>
          <a:prstGeom prst="rect">
            <a:avLst/>
          </a:prstGeom>
          <a:noFill/>
        </p:spPr>
        <p:txBody>
          <a:bodyPr wrap="square" rtlCol="0">
            <a:spAutoFit/>
          </a:bodyPr>
          <a:lstStyle/>
          <a:p>
            <a:r>
              <a:rPr lang="en-US" sz="2400" b="1" u="sng" dirty="0" smtClean="0"/>
              <a:t>When a consumer is choosing the </a:t>
            </a:r>
            <a:r>
              <a:rPr lang="en-US" sz="2400" b="1" u="sng" dirty="0" smtClean="0"/>
              <a:t>best plan for them:</a:t>
            </a:r>
          </a:p>
          <a:p>
            <a:endParaRPr lang="en-US" sz="2400" dirty="0"/>
          </a:p>
          <a:p>
            <a:pPr marL="457200" indent="-457200">
              <a:buFont typeface="+mj-lt"/>
              <a:buAutoNum type="arabicPeriod"/>
            </a:pPr>
            <a:r>
              <a:rPr lang="en-US" sz="2400" dirty="0" smtClean="0"/>
              <a:t>Check </a:t>
            </a:r>
            <a:r>
              <a:rPr lang="en-US" sz="2400" dirty="0" smtClean="0"/>
              <a:t>with each MCO to see providers </a:t>
            </a:r>
            <a:r>
              <a:rPr lang="en-US" sz="2400" dirty="0"/>
              <a:t>in their networks. </a:t>
            </a:r>
            <a:endParaRPr lang="en-US" sz="2400" dirty="0" smtClean="0"/>
          </a:p>
          <a:p>
            <a:pPr marL="457200" indent="-457200">
              <a:buFont typeface="+mj-lt"/>
              <a:buAutoNum type="arabicPeriod"/>
            </a:pPr>
            <a:endParaRPr lang="en-US" sz="2400" dirty="0" smtClean="0"/>
          </a:p>
          <a:p>
            <a:pPr marL="1200150" lvl="2" indent="-285750">
              <a:buFont typeface="Wingdings" panose="05000000000000000000" pitchFamily="2" charset="2"/>
              <a:buChar char="§"/>
            </a:pPr>
            <a:r>
              <a:rPr lang="en-US" sz="2400" dirty="0" smtClean="0"/>
              <a:t>Find out which doctors</a:t>
            </a:r>
            <a:r>
              <a:rPr lang="en-US" sz="2400" dirty="0"/>
              <a:t>, hospitals, pharmacies, or other providers you may </a:t>
            </a:r>
            <a:r>
              <a:rPr lang="en-US" sz="2400" dirty="0" smtClean="0"/>
              <a:t>use in each network. </a:t>
            </a:r>
          </a:p>
          <a:p>
            <a:pPr marL="914400" lvl="1" indent="-457200">
              <a:buFont typeface="Wingdings" panose="05000000000000000000" pitchFamily="2" charset="2"/>
              <a:buChar char="q"/>
            </a:pPr>
            <a:endParaRPr lang="en-US" sz="2400" dirty="0"/>
          </a:p>
          <a:p>
            <a:pPr marL="457200" indent="-457200">
              <a:buFont typeface="+mj-lt"/>
              <a:buAutoNum type="arabicPeriod"/>
            </a:pPr>
            <a:r>
              <a:rPr lang="en-US" sz="2400" dirty="0" smtClean="0"/>
              <a:t>Review the “Extra” or “Value </a:t>
            </a:r>
            <a:r>
              <a:rPr lang="en-US" sz="2400" dirty="0" smtClean="0"/>
              <a:t>Added Services” </a:t>
            </a:r>
            <a:r>
              <a:rPr lang="en-US" sz="2400" dirty="0" smtClean="0"/>
              <a:t>offered by each MCO.  </a:t>
            </a:r>
          </a:p>
          <a:p>
            <a:endParaRPr lang="en-US" sz="2400" dirty="0"/>
          </a:p>
          <a:p>
            <a:pPr marL="1371600" lvl="2" indent="-457200">
              <a:buFont typeface="Wingdings" panose="05000000000000000000" pitchFamily="2" charset="2"/>
              <a:buChar char="§"/>
            </a:pPr>
            <a:r>
              <a:rPr lang="en-US" sz="2400" dirty="0" smtClean="0"/>
              <a:t>These “extra services” are not the same for each MCO.</a:t>
            </a:r>
          </a:p>
          <a:p>
            <a:pPr marL="342900" indent="-342900">
              <a:buFont typeface="Arial" panose="020B0604020202020204" pitchFamily="34" charset="0"/>
              <a:buChar char="•"/>
            </a:pPr>
            <a:endParaRPr lang="en-US" sz="2000" dirty="0"/>
          </a:p>
          <a:p>
            <a:endParaRPr lang="en-US" sz="2000" dirty="0" smtClean="0"/>
          </a:p>
          <a:p>
            <a:endParaRPr lang="en-US" dirty="0"/>
          </a:p>
        </p:txBody>
      </p:sp>
      <p:sp>
        <p:nvSpPr>
          <p:cNvPr id="2" name="Title 1"/>
          <p:cNvSpPr>
            <a:spLocks noGrp="1"/>
          </p:cNvSpPr>
          <p:nvPr>
            <p:ph type="title"/>
          </p:nvPr>
        </p:nvSpPr>
        <p:spPr>
          <a:xfrm>
            <a:off x="310834" y="33528"/>
            <a:ext cx="8229600" cy="868362"/>
          </a:xfrm>
        </p:spPr>
        <p:txBody>
          <a:bodyPr>
            <a:normAutofit/>
          </a:bodyPr>
          <a:lstStyle/>
          <a:p>
            <a:r>
              <a:rPr lang="en-US" sz="3600" b="1" dirty="0" smtClean="0"/>
              <a:t>Choosing the Right MCO</a:t>
            </a:r>
            <a:endParaRPr lang="en-US" sz="36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t>5</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09" t="44136" r="64633" b="45069"/>
          <a:stretch/>
        </p:blipFill>
        <p:spPr bwMode="auto">
          <a:xfrm>
            <a:off x="685800" y="1139297"/>
            <a:ext cx="2029410" cy="85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684" t="45240" r="14776" b="45062"/>
          <a:stretch/>
        </p:blipFill>
        <p:spPr bwMode="auto">
          <a:xfrm>
            <a:off x="6172200" y="1172301"/>
            <a:ext cx="2191140" cy="79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45" t="45072" r="39640" b="45227"/>
          <a:stretch/>
        </p:blipFill>
        <p:spPr bwMode="auto">
          <a:xfrm>
            <a:off x="3505200" y="1217527"/>
            <a:ext cx="2068288" cy="77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56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561"/>
            <a:ext cx="8229600" cy="1143000"/>
          </a:xfrm>
        </p:spPr>
        <p:txBody>
          <a:bodyPr>
            <a:normAutofit/>
          </a:bodyPr>
          <a:lstStyle/>
          <a:p>
            <a:r>
              <a:rPr lang="en-US" sz="2400" b="1" dirty="0" smtClean="0"/>
              <a:t>Where to find out which providers are in each MCO’s network:</a:t>
            </a:r>
            <a:endParaRPr lang="en-US" sz="2400" b="1" dirty="0"/>
          </a:p>
        </p:txBody>
      </p:sp>
      <p:sp>
        <p:nvSpPr>
          <p:cNvPr id="3" name="Content Placeholder 2"/>
          <p:cNvSpPr>
            <a:spLocks noGrp="1"/>
          </p:cNvSpPr>
          <p:nvPr>
            <p:ph idx="1"/>
          </p:nvPr>
        </p:nvSpPr>
        <p:spPr>
          <a:xfrm>
            <a:off x="152400" y="1828800"/>
            <a:ext cx="7391400" cy="5486400"/>
          </a:xfrm>
        </p:spPr>
        <p:txBody>
          <a:bodyPr>
            <a:normAutofit/>
          </a:bodyPr>
          <a:lstStyle/>
          <a:p>
            <a:pPr marL="514350" indent="-514350">
              <a:buFont typeface="+mj-lt"/>
              <a:buAutoNum type="arabicPeriod"/>
            </a:pPr>
            <a:r>
              <a:rPr lang="en-US" sz="2400" dirty="0" err="1" smtClean="0"/>
              <a:t>Amerigroup</a:t>
            </a:r>
            <a:r>
              <a:rPr lang="en-US" sz="2400" dirty="0" smtClean="0"/>
              <a:t> (1-800-600-4441)     </a:t>
            </a:r>
            <a:r>
              <a:rPr lang="en-US" sz="2400" dirty="0" smtClean="0">
                <a:hlinkClick r:id="rId3"/>
              </a:rPr>
              <a:t>www.myamerigroup.com/ks</a:t>
            </a: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r>
              <a:rPr lang="en-US" sz="2400" dirty="0" smtClean="0"/>
              <a:t>Sunflower Health Plan (1-877-644-4623) </a:t>
            </a:r>
            <a:r>
              <a:rPr lang="en-US" sz="2400" dirty="0" smtClean="0">
                <a:hlinkClick r:id="rId4"/>
              </a:rPr>
              <a:t>www.sunflowerhealthplan.com</a:t>
            </a:r>
            <a:endParaRPr lang="en-US" sz="2400" dirty="0" smtClean="0"/>
          </a:p>
          <a:p>
            <a:pPr marL="457200" indent="-45720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r>
              <a:rPr lang="en-US" sz="2400" dirty="0" err="1" smtClean="0"/>
              <a:t>UnitedHealthcare</a:t>
            </a:r>
            <a:r>
              <a:rPr lang="en-US" sz="2400" dirty="0" smtClean="0"/>
              <a:t> Community Plan </a:t>
            </a:r>
            <a:endParaRPr lang="en-US" sz="2400" dirty="0" smtClean="0"/>
          </a:p>
          <a:p>
            <a:pPr marL="0" indent="0">
              <a:buNone/>
            </a:pPr>
            <a:r>
              <a:rPr lang="en-US" sz="2400" dirty="0"/>
              <a:t> </a:t>
            </a:r>
            <a:r>
              <a:rPr lang="en-US" sz="2400" dirty="0" smtClean="0"/>
              <a:t>    </a:t>
            </a:r>
            <a:r>
              <a:rPr lang="en-US" sz="2400" dirty="0" smtClean="0"/>
              <a:t>  </a:t>
            </a:r>
            <a:r>
              <a:rPr lang="en-US" sz="2400" dirty="0" smtClean="0"/>
              <a:t>(</a:t>
            </a:r>
            <a:r>
              <a:rPr lang="en-US" sz="2400" dirty="0" smtClean="0"/>
              <a:t>1-877-542-9238)  </a:t>
            </a:r>
            <a:r>
              <a:rPr lang="en-US" sz="2400" dirty="0" smtClean="0">
                <a:hlinkClick r:id="rId5"/>
              </a:rPr>
              <a:t>www.uhccommunityplan.com</a:t>
            </a:r>
            <a:endParaRPr lang="en-US" sz="2400" dirty="0"/>
          </a:p>
          <a:p>
            <a:pPr marL="0" indent="0">
              <a:buNone/>
            </a:pPr>
            <a:endParaRPr lang="en-US" dirty="0"/>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279" t="12278" r="19375" b="9203"/>
          <a:stretch/>
        </p:blipFill>
        <p:spPr bwMode="auto">
          <a:xfrm>
            <a:off x="6096000" y="2971800"/>
            <a:ext cx="1935159" cy="1621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420" t="12735" r="23349" b="15150"/>
          <a:stretch/>
        </p:blipFill>
        <p:spPr bwMode="auto">
          <a:xfrm>
            <a:off x="4876800" y="1143782"/>
            <a:ext cx="1752600" cy="1499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815" t="12450" r="929" b="6082"/>
          <a:stretch/>
        </p:blipFill>
        <p:spPr bwMode="auto">
          <a:xfrm>
            <a:off x="6858000" y="4749092"/>
            <a:ext cx="1981200" cy="1406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7DFC53AA-10D4-43AE-9B8F-90E6AEA98A5E}" type="datetime1">
              <a:rPr lang="en-US" smtClean="0"/>
              <a:t>11/3/2017</a:t>
            </a:fld>
            <a:endParaRPr lang="en-US"/>
          </a:p>
        </p:txBody>
      </p:sp>
      <p:sp>
        <p:nvSpPr>
          <p:cNvPr id="5" name="Slide Number Placeholder 4"/>
          <p:cNvSpPr>
            <a:spLocks noGrp="1"/>
          </p:cNvSpPr>
          <p:nvPr>
            <p:ph type="sldNum" sz="quarter" idx="12"/>
          </p:nvPr>
        </p:nvSpPr>
        <p:spPr/>
        <p:txBody>
          <a:bodyPr/>
          <a:lstStyle/>
          <a:p>
            <a:fld id="{6CCA5764-16BD-4C2D-BE0B-639F3FA795BC}" type="slidenum">
              <a:rPr lang="en-US" smtClean="0"/>
              <a:t>6</a:t>
            </a:fld>
            <a:endParaRPr lang="en-US"/>
          </a:p>
        </p:txBody>
      </p:sp>
    </p:spTree>
    <p:extLst>
      <p:ext uri="{BB962C8B-B14F-4D97-AF65-F5344CB8AC3E}">
        <p14:creationId xmlns:p14="http://schemas.microsoft.com/office/powerpoint/2010/main" val="326637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4800" y="6324600"/>
            <a:ext cx="2133600" cy="396875"/>
          </a:xfrm>
        </p:spPr>
        <p:txBody>
          <a:bodyPr/>
          <a:lstStyle/>
          <a:p>
            <a:pPr algn="ctr"/>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7</a:t>
            </a:fld>
            <a:endParaRPr lang="en-US" dirty="0"/>
          </a:p>
        </p:txBody>
      </p:sp>
      <p:sp>
        <p:nvSpPr>
          <p:cNvPr id="8" name="Rectangle 7"/>
          <p:cNvSpPr/>
          <p:nvPr/>
        </p:nvSpPr>
        <p:spPr>
          <a:xfrm>
            <a:off x="533400" y="5257800"/>
            <a:ext cx="8128000" cy="1508105"/>
          </a:xfrm>
          <a:prstGeom prst="rect">
            <a:avLst/>
          </a:prstGeom>
        </p:spPr>
        <p:txBody>
          <a:bodyPr wrap="square">
            <a:spAutoFit/>
          </a:bodyPr>
          <a:lstStyle/>
          <a:p>
            <a:r>
              <a:rPr lang="en-US" sz="2400" dirty="0" smtClean="0"/>
              <a:t>“Health Plan </a:t>
            </a:r>
            <a:r>
              <a:rPr lang="en-US" sz="2400" dirty="0" smtClean="0"/>
              <a:t>Highlights” </a:t>
            </a:r>
            <a:r>
              <a:rPr lang="en-US" sz="2400" dirty="0" smtClean="0"/>
              <a:t>is available </a:t>
            </a:r>
            <a:r>
              <a:rPr lang="en-US" sz="2400" dirty="0"/>
              <a:t>on the KanCare </a:t>
            </a:r>
            <a:r>
              <a:rPr lang="en-US" sz="2400" dirty="0" smtClean="0"/>
              <a:t>Website: </a:t>
            </a:r>
            <a:r>
              <a:rPr lang="en-US" sz="2400" dirty="0">
                <a:hlinkClick r:id="rId3"/>
              </a:rPr>
              <a:t>http://</a:t>
            </a:r>
            <a:r>
              <a:rPr lang="en-US" sz="2400" dirty="0" smtClean="0">
                <a:hlinkClick r:id="rId3"/>
              </a:rPr>
              <a:t>www.kancare.ks.gov/consumers/benefits-services</a:t>
            </a:r>
            <a:r>
              <a:rPr lang="en-US" sz="2400" dirty="0" smtClean="0"/>
              <a:t> </a:t>
            </a:r>
          </a:p>
          <a:p>
            <a:pPr marL="171450" indent="-171450">
              <a:buFont typeface="Arial" panose="020B0604020202020204" pitchFamily="34" charset="0"/>
              <a:buChar char="•"/>
            </a:pPr>
            <a:endParaRPr lang="en-US" sz="2200" dirty="0"/>
          </a:p>
          <a:p>
            <a:endParaRPr lang="en-US" sz="2200" dirty="0"/>
          </a:p>
        </p:txBody>
      </p:sp>
      <p:sp>
        <p:nvSpPr>
          <p:cNvPr id="9" name="Title 1"/>
          <p:cNvSpPr>
            <a:spLocks noGrp="1"/>
          </p:cNvSpPr>
          <p:nvPr>
            <p:ph type="title"/>
          </p:nvPr>
        </p:nvSpPr>
        <p:spPr>
          <a:xfrm>
            <a:off x="223157" y="228600"/>
            <a:ext cx="8229600" cy="868362"/>
          </a:xfrm>
        </p:spPr>
        <p:txBody>
          <a:bodyPr>
            <a:normAutofit/>
          </a:bodyPr>
          <a:lstStyle/>
          <a:p>
            <a:r>
              <a:rPr lang="en-US" sz="3600" b="1" dirty="0" smtClean="0">
                <a:solidFill>
                  <a:schemeClr val="tx1"/>
                </a:solidFill>
              </a:rPr>
              <a:t>Where to View </a:t>
            </a:r>
            <a:r>
              <a:rPr lang="en-US" sz="3600" b="1" dirty="0" smtClean="0">
                <a:solidFill>
                  <a:schemeClr val="tx1"/>
                </a:solidFill>
              </a:rPr>
              <a:t>the </a:t>
            </a:r>
            <a:r>
              <a:rPr lang="en-US" sz="3600" b="1" dirty="0" smtClean="0">
                <a:solidFill>
                  <a:schemeClr val="tx1"/>
                </a:solidFill>
              </a:rPr>
              <a:t>“Extra Services”</a:t>
            </a:r>
            <a:endParaRPr lang="en-US" sz="3600" b="1" dirty="0">
              <a:solidFill>
                <a:schemeClr val="tx1"/>
              </a:solidFill>
            </a:endParaRPr>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955" t="45129" r="68184" b="31710"/>
          <a:stretch/>
        </p:blipFill>
        <p:spPr bwMode="auto">
          <a:xfrm>
            <a:off x="2079171" y="1315356"/>
            <a:ext cx="4582886" cy="350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77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4800" y="6324600"/>
            <a:ext cx="2133600" cy="396875"/>
          </a:xfrm>
        </p:spPr>
        <p:txBody>
          <a:bodyPr/>
          <a:lstStyle/>
          <a:p>
            <a:pPr algn="ctr"/>
            <a:fld id="{47AABF41-041D-4E35-A35C-E06C499F9260}" type="datetime1">
              <a:rPr lang="en-US" smtClean="0"/>
              <a:t>11/3/2017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t>8</a:t>
            </a:fld>
            <a:endParaRPr lang="en-US" dirty="0"/>
          </a:p>
        </p:txBody>
      </p:sp>
      <p:sp>
        <p:nvSpPr>
          <p:cNvPr id="8" name="Rectangle 7"/>
          <p:cNvSpPr/>
          <p:nvPr/>
        </p:nvSpPr>
        <p:spPr>
          <a:xfrm>
            <a:off x="304800" y="990600"/>
            <a:ext cx="8305800" cy="3354765"/>
          </a:xfrm>
          <a:prstGeom prst="rect">
            <a:avLst/>
          </a:prstGeom>
        </p:spPr>
        <p:txBody>
          <a:bodyPr wrap="square">
            <a:spAutoFit/>
          </a:bodyPr>
          <a:lstStyle/>
          <a:p>
            <a:pPr marL="342900" indent="-342900">
              <a:buFont typeface="Arial" panose="020B0604020202020204" pitchFamily="34" charset="0"/>
              <a:buChar char="•"/>
            </a:pPr>
            <a:r>
              <a:rPr lang="en-US" sz="2400" dirty="0" smtClean="0"/>
              <a:t>On </a:t>
            </a:r>
            <a:r>
              <a:rPr lang="en-US" sz="2400" dirty="0" err="1" smtClean="0"/>
              <a:t>KanCare’s</a:t>
            </a:r>
            <a:r>
              <a:rPr lang="en-US" sz="2400" dirty="0" smtClean="0"/>
              <a:t> Benefits &amp; Services webpage, there is an interactive chart that shows the different services offered by each MCO:  </a:t>
            </a:r>
            <a:r>
              <a:rPr lang="en-US" sz="2400" dirty="0">
                <a:hlinkClick r:id="rId3"/>
              </a:rPr>
              <a:t>http://www.kancare.ks.gov/consumers/benefits-services</a:t>
            </a:r>
            <a:r>
              <a:rPr lang="en-US" sz="2400" dirty="0"/>
              <a:t> </a:t>
            </a:r>
            <a:endParaRPr lang="en-US" sz="2200" dirty="0"/>
          </a:p>
          <a:p>
            <a:endParaRPr lang="en-US" sz="2400" dirty="0"/>
          </a:p>
          <a:p>
            <a:pPr marL="342900" indent="-342900">
              <a:buFont typeface="Arial" panose="020B0604020202020204" pitchFamily="34" charset="0"/>
              <a:buChar char="•"/>
            </a:pPr>
            <a:r>
              <a:rPr lang="en-US" sz="2400" dirty="0" smtClean="0"/>
              <a:t>Just click on each item to see what each MCO offers, regarding that service/benefit.</a:t>
            </a:r>
            <a:endParaRPr lang="en-US" sz="2400" dirty="0" smtClean="0"/>
          </a:p>
          <a:p>
            <a:endParaRPr lang="en-US" sz="2200" dirty="0"/>
          </a:p>
          <a:p>
            <a:endParaRPr lang="en-US" sz="2200" dirty="0"/>
          </a:p>
        </p:txBody>
      </p:sp>
      <p:sp>
        <p:nvSpPr>
          <p:cNvPr id="9" name="Title 1"/>
          <p:cNvSpPr>
            <a:spLocks noGrp="1"/>
          </p:cNvSpPr>
          <p:nvPr>
            <p:ph type="title"/>
          </p:nvPr>
        </p:nvSpPr>
        <p:spPr>
          <a:xfrm>
            <a:off x="304800" y="0"/>
            <a:ext cx="8229600" cy="868362"/>
          </a:xfrm>
        </p:spPr>
        <p:txBody>
          <a:bodyPr>
            <a:noAutofit/>
          </a:bodyPr>
          <a:lstStyle/>
          <a:p>
            <a:r>
              <a:rPr lang="en-US" sz="3200" b="1" dirty="0" smtClean="0"/>
              <a:t>Where to View these </a:t>
            </a:r>
            <a:r>
              <a:rPr lang="en-US" sz="3200" b="1" dirty="0" smtClean="0"/>
              <a:t>“Value </a:t>
            </a:r>
            <a:r>
              <a:rPr lang="en-US" sz="3200" b="1" dirty="0" smtClean="0"/>
              <a:t>Added Services”</a:t>
            </a:r>
            <a:endParaRPr lang="en-US" sz="3200" b="1" dirty="0"/>
          </a:p>
        </p:txBody>
      </p:sp>
      <p:pic>
        <p:nvPicPr>
          <p:cNvPr id="13" name="Picture 7" descr="White Male, 3D Man, Isolated, 3D, Model, 3D Mod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906" r="58828"/>
          <a:stretch/>
        </p:blipFill>
        <p:spPr bwMode="auto">
          <a:xfrm flipH="1">
            <a:off x="1981200" y="4495800"/>
            <a:ext cx="1132583" cy="2105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2543" t="18199" r="10748" b="21191"/>
          <a:stretch/>
        </p:blipFill>
        <p:spPr bwMode="auto">
          <a:xfrm>
            <a:off x="3429000" y="3477569"/>
            <a:ext cx="4165599" cy="312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1791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496300" cy="1143000"/>
          </a:xfrm>
        </p:spPr>
        <p:txBody>
          <a:bodyPr>
            <a:normAutofit/>
          </a:bodyPr>
          <a:lstStyle/>
          <a:p>
            <a:pPr algn="l"/>
            <a:r>
              <a:rPr lang="en-US" sz="3200" b="1" dirty="0" smtClean="0">
                <a:solidFill>
                  <a:schemeClr val="tx1"/>
                </a:solidFill>
              </a:rPr>
              <a:t>Investigate the services that matter most to you:</a:t>
            </a:r>
            <a:endParaRPr lang="en-US" sz="3200" b="1" dirty="0">
              <a:solidFill>
                <a:schemeClr val="tx1"/>
              </a:solidFill>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9</a:t>
            </a:fld>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08" t="17801" r="12596" b="21033"/>
          <a:stretch/>
        </p:blipFill>
        <p:spPr bwMode="auto">
          <a:xfrm>
            <a:off x="304800" y="1143000"/>
            <a:ext cx="8458200" cy="5511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725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1258</Words>
  <Application>Microsoft Office PowerPoint</Application>
  <PresentationFormat>On-screen Show (4:3)</PresentationFormat>
  <Paragraphs>217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Selecting &amp; Changing MCOs</vt:lpstr>
      <vt:lpstr>PowerPoint Presentation</vt:lpstr>
      <vt:lpstr>KanCare Health Plans</vt:lpstr>
      <vt:lpstr>PowerPoint Presentation</vt:lpstr>
      <vt:lpstr>Choosing the Right MCO</vt:lpstr>
      <vt:lpstr>Where to find out which providers are in each MCO’s network:</vt:lpstr>
      <vt:lpstr>Where to View the “Extra Services”</vt:lpstr>
      <vt:lpstr>Where to View these “Value Added Services”</vt:lpstr>
      <vt:lpstr>Investigate the services that matter most to you:</vt:lpstr>
      <vt:lpstr>PowerPoint Presentation</vt:lpstr>
      <vt:lpstr>Where to View these “Value Added Services”</vt:lpstr>
      <vt:lpstr>Different Ways to Notify KanCare  which MCO you Prefer</vt:lpstr>
      <vt:lpstr>Selecting an MCO</vt:lpstr>
      <vt:lpstr>Annual Open Enrollment</vt:lpstr>
      <vt:lpstr>Changing MCOs</vt:lpstr>
      <vt:lpstr>Changing MCOs</vt:lpstr>
      <vt:lpstr>Changing MCOs</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&amp; Changing MCOs</dc:title>
  <dc:creator>Lisa Churchill</dc:creator>
  <cp:lastModifiedBy>Lisa Churchill</cp:lastModifiedBy>
  <cp:revision>70</cp:revision>
  <cp:lastPrinted>2017-01-10T17:25:01Z</cp:lastPrinted>
  <dcterms:created xsi:type="dcterms:W3CDTF">2017-01-03T20:37:43Z</dcterms:created>
  <dcterms:modified xsi:type="dcterms:W3CDTF">2017-11-03T18:58:46Z</dcterms:modified>
</cp:coreProperties>
</file>