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0" r:id="rId1"/>
  </p:sldMasterIdLst>
  <p:notesMasterIdLst>
    <p:notesMasterId r:id="rId26"/>
  </p:notesMasterIdLst>
  <p:handoutMasterIdLst>
    <p:handoutMasterId r:id="rId27"/>
  </p:handoutMasterIdLst>
  <p:sldIdLst>
    <p:sldId id="335" r:id="rId2"/>
    <p:sldId id="424" r:id="rId3"/>
    <p:sldId id="548" r:id="rId4"/>
    <p:sldId id="422" r:id="rId5"/>
    <p:sldId id="526" r:id="rId6"/>
    <p:sldId id="527" r:id="rId7"/>
    <p:sldId id="529" r:id="rId8"/>
    <p:sldId id="507" r:id="rId9"/>
    <p:sldId id="512" r:id="rId10"/>
    <p:sldId id="537" r:id="rId11"/>
    <p:sldId id="530" r:id="rId12"/>
    <p:sldId id="532" r:id="rId13"/>
    <p:sldId id="542" r:id="rId14"/>
    <p:sldId id="531" r:id="rId15"/>
    <p:sldId id="549" r:id="rId16"/>
    <p:sldId id="550" r:id="rId17"/>
    <p:sldId id="551" r:id="rId18"/>
    <p:sldId id="552" r:id="rId19"/>
    <p:sldId id="543" r:id="rId20"/>
    <p:sldId id="533" r:id="rId21"/>
    <p:sldId id="547" r:id="rId22"/>
    <p:sldId id="534" r:id="rId23"/>
    <p:sldId id="538" r:id="rId24"/>
    <p:sldId id="53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69"/>
    <a:srgbClr val="003399"/>
    <a:srgbClr val="F1AD02"/>
    <a:srgbClr val="FFCC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40" autoAdjust="0"/>
    <p:restoredTop sz="73827" autoAdjust="0"/>
  </p:normalViewPr>
  <p:slideViewPr>
    <p:cSldViewPr>
      <p:cViewPr varScale="1">
        <p:scale>
          <a:sx n="61" d="100"/>
          <a:sy n="61" d="100"/>
        </p:scale>
        <p:origin x="1788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ephelps\AppData\Local\Microsoft\Windows\Temporary%20Internet%20Files\Content.Outlook\W8N6DRK0\Copy%20of%20KanCare%20Cost%20Comparison%20Gov%20Rec%20w%20Fed%20cost%20shifts%20(7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 dirty="0"/>
              <a:t>KanCare Cost Comparison</a:t>
            </a:r>
            <a:br>
              <a:rPr lang="en-US" dirty="0"/>
            </a:br>
            <a:r>
              <a:rPr lang="en-US" dirty="0"/>
              <a:t>CY 2006- CY 2017</a:t>
            </a:r>
          </a:p>
        </c:rich>
      </c:tx>
      <c:layout>
        <c:manualLayout>
          <c:xMode val="edge"/>
          <c:yMode val="edge"/>
          <c:x val="0.45167682833420142"/>
          <c:y val="1.4274773030420376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6383488056210874"/>
          <c:y val="0.13320513599039194"/>
          <c:w val="0.88795321339680666"/>
          <c:h val="0.69424548018454213"/>
        </c:manualLayout>
      </c:layout>
      <c:lineChart>
        <c:grouping val="standard"/>
        <c:varyColors val="0"/>
        <c:ser>
          <c:idx val="0"/>
          <c:order val="0"/>
          <c:tx>
            <c:strRef>
              <c:f>'Table &amp; Assumptions'!$B$1</c:f>
              <c:strCache>
                <c:ptCount val="1"/>
                <c:pt idx="0">
                  <c:v>Actual</c:v>
                </c:pt>
              </c:strCache>
              <c:extLst xmlns:c15="http://schemas.microsoft.com/office/drawing/2012/chart"/>
            </c:strRef>
          </c:tx>
          <c:spPr>
            <a:ln w="28575" cap="sq">
              <a:solidFill>
                <a:srgbClr val="002060"/>
              </a:solidFill>
              <a:bevel/>
            </a:ln>
            <a:effectLst/>
          </c:spPr>
          <c:marker>
            <c:symbol val="plus"/>
            <c:size val="8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numRef>
              <c:f>'Table &amp; Assumptions'!$A$2:$A$13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'Table &amp; Assumptions'!$B$2:$B$13</c:f>
              <c:numCache>
                <c:formatCode>_("$"* #,##0_);_("$"* \(#,##0\);_("$"* "-"??_);_(@_)</c:formatCode>
                <c:ptCount val="12"/>
                <c:pt idx="0">
                  <c:v>2252564677.6800003</c:v>
                </c:pt>
                <c:pt idx="1">
                  <c:v>2354811476.7449999</c:v>
                </c:pt>
                <c:pt idx="2">
                  <c:v>2522183694.5749998</c:v>
                </c:pt>
                <c:pt idx="3">
                  <c:v>2601131208.1599998</c:v>
                </c:pt>
                <c:pt idx="4">
                  <c:v>2686015221.7399998</c:v>
                </c:pt>
                <c:pt idx="5">
                  <c:v>2810006249.3299999</c:v>
                </c:pt>
                <c:pt idx="6">
                  <c:v>2876390848.5</c:v>
                </c:pt>
                <c:pt idx="7">
                  <c:v>3001540742.2600002</c:v>
                </c:pt>
                <c:pt idx="8">
                  <c:v>3259825625.165</c:v>
                </c:pt>
                <c:pt idx="9">
                  <c:v>3464756326.0500002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D53-4963-AF5D-833FA1FDB931}"/>
            </c:ext>
          </c:extLst>
        </c:ser>
        <c:ser>
          <c:idx val="1"/>
          <c:order val="1"/>
          <c:tx>
            <c:strRef>
              <c:f>'Table &amp; Assumptions'!$C$1</c:f>
              <c:strCache>
                <c:ptCount val="1"/>
                <c:pt idx="0">
                  <c:v>Current Estimate</c:v>
                </c:pt>
              </c:strCache>
            </c:strRef>
          </c:tx>
          <c:spPr>
            <a:ln w="28575" cap="sq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triangle"/>
            <c:size val="9"/>
            <c:spPr>
              <a:solidFill>
                <a:schemeClr val="bg1">
                  <a:lumMod val="75000"/>
                </a:schemeClr>
              </a:solidFill>
              <a:ln w="9525">
                <a:noFill/>
              </a:ln>
              <a:effectLst/>
            </c:spPr>
          </c:marker>
          <c:cat>
            <c:numRef>
              <c:f>'Table &amp; Assumptions'!$A$2:$A$13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'Table &amp; Assumptions'!$C$2:$C$13</c:f>
              <c:numCache>
                <c:formatCode>General</c:formatCode>
                <c:ptCount val="12"/>
                <c:pt idx="9" formatCode="_(&quot;$&quot;* #,##0_);_(&quot;$&quot;* \(#,##0\);_(&quot;$&quot;* &quot;-&quot;??_);_(@_)">
                  <c:v>3464756326.0500002</c:v>
                </c:pt>
                <c:pt idx="10" formatCode="_(&quot;$&quot;* #,##0_);_(&quot;$&quot;* \(#,##0\);_(&quot;$&quot;* &quot;-&quot;??_);_(@_)">
                  <c:v>3524149086</c:v>
                </c:pt>
                <c:pt idx="11" formatCode="_(&quot;$&quot;* #,##0_);_(&quot;$&quot;* \(#,##0\);_(&quot;$&quot;* &quot;-&quot;??_);_(@_)">
                  <c:v>3556551149.9000001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D53-4963-AF5D-833FA1FDB931}"/>
            </c:ext>
          </c:extLst>
        </c:ser>
        <c:ser>
          <c:idx val="2"/>
          <c:order val="2"/>
          <c:tx>
            <c:strRef>
              <c:f>'Table &amp; Assumptions'!$D$1</c:f>
              <c:strCache>
                <c:ptCount val="1"/>
                <c:pt idx="0">
                  <c:v>2012 KanCare Projection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cat>
            <c:numRef>
              <c:f>'Table &amp; Assumptions'!$A$2:$A$13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'Table &amp; Assumptions'!$D$2:$D$13</c:f>
              <c:numCache>
                <c:formatCode>General</c:formatCode>
                <c:ptCount val="12"/>
                <c:pt idx="5" formatCode="_(&quot;$&quot;* #,##0_);_(&quot;$&quot;* \(#,##0\);_(&quot;$&quot;* &quot;-&quot;??_);_(@_)">
                  <c:v>2810006249</c:v>
                </c:pt>
                <c:pt idx="6" formatCode="_(&quot;$&quot;* #,##0_);_(&quot;$&quot;* \(#,##0\);_(&quot;$&quot;* &quot;-&quot;??_);_(@_)">
                  <c:v>3015613266.165</c:v>
                </c:pt>
                <c:pt idx="7" formatCode="_(&quot;$&quot;* #,##0_);_(&quot;$&quot;* \(#,##0\);_(&quot;$&quot;* &quot;-&quot;??_);_(@_)">
                  <c:v>3221220283</c:v>
                </c:pt>
                <c:pt idx="8" formatCode="_(&quot;$&quot;* #,##0_);_(&quot;$&quot;* \(#,##0\);_(&quot;$&quot;* &quot;-&quot;??_);_(@_)">
                  <c:v>3327626978</c:v>
                </c:pt>
                <c:pt idx="9" formatCode="_(&quot;$&quot;* #,##0_);_(&quot;$&quot;* \(#,##0\);_(&quot;$&quot;* &quot;-&quot;??_);_(@_)">
                  <c:v>3491455543</c:v>
                </c:pt>
                <c:pt idx="10" formatCode="_(&quot;$&quot;* #,##0_);_(&quot;$&quot;* \(#,##0\);_(&quot;$&quot;* &quot;-&quot;??_);_(@_)">
                  <c:v>3758492513.2465858</c:v>
                </c:pt>
                <c:pt idx="11" formatCode="_(&quot;$&quot;* #,##0_);_(&quot;$&quot;* \(#,##0\);_(&quot;$&quot;* &quot;-&quot;??_);_(@_)">
                  <c:v>3939640893.0846963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D53-4963-AF5D-833FA1FDB931}"/>
            </c:ext>
          </c:extLst>
        </c:ser>
        <c:ser>
          <c:idx val="3"/>
          <c:order val="3"/>
          <c:tx>
            <c:strRef>
              <c:f>'Table &amp; Assumptions'!$E$1</c:f>
              <c:strCache>
                <c:ptCount val="1"/>
                <c:pt idx="0">
                  <c:v>2012 Projection without KanCare 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tx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x"/>
            <c:size val="9"/>
            <c:spPr>
              <a:noFill/>
              <a:ln w="9525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c:spPr>
          </c:marker>
          <c:cat>
            <c:numRef>
              <c:f>'Table &amp; Assumptions'!$A$2:$A$13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'Table &amp; Assumptions'!$E$2:$E$13</c:f>
              <c:numCache>
                <c:formatCode>General</c:formatCode>
                <c:ptCount val="12"/>
                <c:pt idx="5" formatCode="_(&quot;$&quot;* #,##0_);_(&quot;$&quot;* \(#,##0\);_(&quot;$&quot;* &quot;-&quot;??_);_(@_)">
                  <c:v>2810006249</c:v>
                </c:pt>
                <c:pt idx="6" formatCode="_(&quot;$&quot;* #,##0_);_(&quot;$&quot;* \(#,##0\);_(&quot;$&quot;* &quot;-&quot;??_);_(@_)">
                  <c:v>3099328272.665</c:v>
                </c:pt>
                <c:pt idx="7" formatCode="_(&quot;$&quot;* #,##0_);_(&quot;$&quot;* \(#,##0\);_(&quot;$&quot;* &quot;-&quot;??_);_(@_)">
                  <c:v>3388650296</c:v>
                </c:pt>
                <c:pt idx="8" formatCode="_(&quot;$&quot;* #,##0_);_(&quot;$&quot;* \(#,##0\);_(&quot;$&quot;* &quot;-&quot;??_);_(@_)">
                  <c:v>3566432256</c:v>
                </c:pt>
                <c:pt idx="9" formatCode="_(&quot;$&quot;* #,##0_);_(&quot;$&quot;* \(#,##0\);_(&quot;$&quot;* &quot;-&quot;??_);_(@_)">
                  <c:v>3760308271</c:v>
                </c:pt>
                <c:pt idx="10" formatCode="_(&quot;$&quot;* #,##0_);_(&quot;$&quot;* \(#,##0\);_(&quot;$&quot;* &quot;-&quot;??_);_(@_)">
                  <c:v>3960144290.0776443</c:v>
                </c:pt>
                <c:pt idx="11" formatCode="_(&quot;$&quot;* #,##0_);_(&quot;$&quot;* \(#,##0\);_(&quot;$&quot;* &quot;-&quot;??_);_(@_)">
                  <c:v>4163501111.2293062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D53-4963-AF5D-833FA1FDB9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0848880"/>
        <c:axId val="280848488"/>
        <c:extLst/>
      </c:lineChart>
      <c:valAx>
        <c:axId val="280848488"/>
        <c:scaling>
          <c:orientation val="minMax"/>
          <c:max val="4250000000"/>
          <c:min val="2000000000"/>
        </c:scaling>
        <c:delete val="0"/>
        <c:axPos val="l"/>
        <c:majorGridlines>
          <c:spPr>
            <a:ln w="3175" cap="flat" cmpd="sng" algn="ctr">
              <a:solidFill>
                <a:schemeClr val="bg1">
                  <a:lumMod val="65000"/>
                </a:schemeClr>
              </a:solidFill>
              <a:prstDash val="sysDash"/>
              <a:round/>
            </a:ln>
            <a:effectLst/>
          </c:spPr>
        </c:majorGridlines>
        <c:numFmt formatCode="&quot;$&quot;#,##0" sourceLinked="0"/>
        <c:majorTickMark val="in"/>
        <c:minorTickMark val="in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80848880"/>
        <c:crosses val="autoZero"/>
        <c:crossBetween val="between"/>
        <c:majorUnit val="500000000"/>
      </c:valAx>
      <c:catAx>
        <c:axId val="280848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80848488"/>
        <c:crosses val="autoZero"/>
        <c:auto val="1"/>
        <c:lblAlgn val="ctr"/>
        <c:lblOffset val="100"/>
        <c:noMultiLvlLbl val="0"/>
      </c:catAx>
      <c:spPr>
        <a:noFill/>
        <a:ln w="12700">
          <a:solidFill>
            <a:srgbClr val="002060"/>
          </a:solidFill>
          <a:prstDash val="soli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legend>
      <c:legendPos val="r"/>
      <c:layout>
        <c:manualLayout>
          <c:xMode val="edge"/>
          <c:yMode val="edge"/>
          <c:x val="0"/>
          <c:y val="0.89428225819598628"/>
          <c:w val="1"/>
          <c:h val="0.1007487872916409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000" baseline="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>
      <a:outerShdw blurRad="50800" dist="38100" dir="10800000" algn="r" rotWithShape="0">
        <a:prstClr val="black">
          <a:alpha val="28000"/>
        </a:prstClr>
      </a:outerShdw>
    </a:effectLst>
    <a:scene3d>
      <a:camera prst="orthographicFront"/>
      <a:lightRig rig="threePt" dir="t"/>
    </a:scene3d>
    <a:sp3d>
      <a:bevelT/>
    </a:sp3d>
  </c:spPr>
  <c:txPr>
    <a:bodyPr/>
    <a:lstStyle/>
    <a:p>
      <a:pPr>
        <a:defRPr sz="850" baseline="0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45A4C9-D504-4741-9076-9BAC1D55894D}" type="doc">
      <dgm:prSet loTypeId="urn:microsoft.com/office/officeart/2005/8/layout/bProcess3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59589194-1482-48AF-A6F3-A4AA287E77A6}">
      <dgm:prSet phldrT="[Text]"/>
      <dgm:spPr/>
      <dgm:t>
        <a:bodyPr/>
        <a:lstStyle/>
        <a:p>
          <a:r>
            <a:rPr lang="en-US" dirty="0"/>
            <a:t>Conduct Renewal Stakeholder Forums</a:t>
          </a:r>
        </a:p>
        <a:p>
          <a:r>
            <a:rPr lang="en-US" dirty="0"/>
            <a:t>May 2016</a:t>
          </a:r>
        </a:p>
      </dgm:t>
    </dgm:pt>
    <dgm:pt modelId="{A0457D40-5210-4B4B-8377-B3531FBEB985}" type="parTrans" cxnId="{66B827BD-9886-46DC-B415-CE3F54A8A2AA}">
      <dgm:prSet/>
      <dgm:spPr/>
      <dgm:t>
        <a:bodyPr/>
        <a:lstStyle/>
        <a:p>
          <a:endParaRPr lang="en-US"/>
        </a:p>
      </dgm:t>
    </dgm:pt>
    <dgm:pt modelId="{2D184A30-5862-4461-8F1A-7C0D41B074CB}" type="sibTrans" cxnId="{66B827BD-9886-46DC-B415-CE3F54A8A2AA}">
      <dgm:prSet/>
      <dgm:spPr/>
      <dgm:t>
        <a:bodyPr/>
        <a:lstStyle/>
        <a:p>
          <a:endParaRPr lang="en-US" dirty="0"/>
        </a:p>
      </dgm:t>
    </dgm:pt>
    <dgm:pt modelId="{20F2E427-DDCA-461A-8A70-A7E1A22AEA2E}">
      <dgm:prSet phldrT="[Text]"/>
      <dgm:spPr/>
      <dgm:t>
        <a:bodyPr/>
        <a:lstStyle/>
        <a:p>
          <a:r>
            <a:rPr lang="en-US" dirty="0"/>
            <a:t>Develop Draft Renewal Application</a:t>
          </a:r>
        </a:p>
        <a:p>
          <a:r>
            <a:rPr lang="en-US" dirty="0"/>
            <a:t>June-July 2016</a:t>
          </a:r>
        </a:p>
      </dgm:t>
    </dgm:pt>
    <dgm:pt modelId="{1B5E98A0-35E6-475B-8727-BE44BEDE711C}" type="parTrans" cxnId="{2B55ECCB-F6C7-4A60-AA96-0A29C9CFBE1B}">
      <dgm:prSet/>
      <dgm:spPr/>
      <dgm:t>
        <a:bodyPr/>
        <a:lstStyle/>
        <a:p>
          <a:endParaRPr lang="en-US"/>
        </a:p>
      </dgm:t>
    </dgm:pt>
    <dgm:pt modelId="{1B54E613-11F3-4AFC-9EB7-F9B11D0800C3}" type="sibTrans" cxnId="{2B55ECCB-F6C7-4A60-AA96-0A29C9CFBE1B}">
      <dgm:prSet/>
      <dgm:spPr/>
      <dgm:t>
        <a:bodyPr/>
        <a:lstStyle/>
        <a:p>
          <a:endParaRPr lang="en-US" dirty="0"/>
        </a:p>
      </dgm:t>
    </dgm:pt>
    <dgm:pt modelId="{A54916E8-15E4-478C-AC76-AC5A00DF8C37}">
      <dgm:prSet/>
      <dgm:spPr/>
      <dgm:t>
        <a:bodyPr/>
        <a:lstStyle/>
        <a:p>
          <a:r>
            <a:rPr lang="en-US" dirty="0"/>
            <a:t>Renewal Application Submitted to CMS</a:t>
          </a:r>
        </a:p>
        <a:p>
          <a:r>
            <a:rPr lang="en-US" dirty="0"/>
            <a:t>November 2016</a:t>
          </a:r>
        </a:p>
      </dgm:t>
    </dgm:pt>
    <dgm:pt modelId="{E0D7DB4D-1E50-43E7-BD2A-EB65F84A7974}" type="parTrans" cxnId="{B8D6EF62-A358-4C77-9550-81DD0CE37022}">
      <dgm:prSet/>
      <dgm:spPr/>
      <dgm:t>
        <a:bodyPr/>
        <a:lstStyle/>
        <a:p>
          <a:endParaRPr lang="en-US"/>
        </a:p>
      </dgm:t>
    </dgm:pt>
    <dgm:pt modelId="{A8F71FE1-CB04-46F8-B03A-DA33BF3DE7C4}" type="sibTrans" cxnId="{B8D6EF62-A358-4C77-9550-81DD0CE37022}">
      <dgm:prSet/>
      <dgm:spPr/>
      <dgm:t>
        <a:bodyPr/>
        <a:lstStyle/>
        <a:p>
          <a:endParaRPr lang="en-US" dirty="0"/>
        </a:p>
      </dgm:t>
    </dgm:pt>
    <dgm:pt modelId="{A4CCEAD5-1781-4F3C-A52D-1E1C9AA37419}">
      <dgm:prSet/>
      <dgm:spPr/>
      <dgm:t>
        <a:bodyPr/>
        <a:lstStyle/>
        <a:p>
          <a:r>
            <a:rPr lang="en-US" dirty="0"/>
            <a:t>CMS Decision &amp; Special Terms and Conditions Issued</a:t>
          </a:r>
        </a:p>
        <a:p>
          <a:r>
            <a:rPr lang="en-US" dirty="0"/>
            <a:t>By 12.31.17</a:t>
          </a:r>
        </a:p>
      </dgm:t>
    </dgm:pt>
    <dgm:pt modelId="{C90ACED9-01AC-41BB-9AF8-7FFFD1DB9FFB}" type="sibTrans" cxnId="{273FB4A6-81C1-4A54-89BD-B87FEB68A51F}">
      <dgm:prSet/>
      <dgm:spPr/>
      <dgm:t>
        <a:bodyPr/>
        <a:lstStyle/>
        <a:p>
          <a:endParaRPr lang="en-US"/>
        </a:p>
      </dgm:t>
    </dgm:pt>
    <dgm:pt modelId="{503D069A-13BC-48C5-B3DB-1DEF1227664E}" type="parTrans" cxnId="{273FB4A6-81C1-4A54-89BD-B87FEB68A51F}">
      <dgm:prSet/>
      <dgm:spPr/>
      <dgm:t>
        <a:bodyPr/>
        <a:lstStyle/>
        <a:p>
          <a:endParaRPr lang="en-US"/>
        </a:p>
      </dgm:t>
    </dgm:pt>
    <dgm:pt modelId="{DA127192-317C-46F2-A756-92CCCAECA2A2}">
      <dgm:prSet/>
      <dgm:spPr/>
      <dgm:t>
        <a:bodyPr/>
        <a:lstStyle/>
        <a:p>
          <a:r>
            <a:rPr lang="en-US" dirty="0"/>
            <a:t>CMS Public Notice &amp; Consultation With State</a:t>
          </a:r>
        </a:p>
        <a:p>
          <a:r>
            <a:rPr lang="en-US" dirty="0"/>
            <a:t>Throughout 2017</a:t>
          </a:r>
        </a:p>
      </dgm:t>
    </dgm:pt>
    <dgm:pt modelId="{5EE55240-FD8B-4FAE-B6A9-236F669CDC8A}" type="sibTrans" cxnId="{EB9209B0-D2F5-4AAA-9DFC-207DC727D288}">
      <dgm:prSet/>
      <dgm:spPr/>
      <dgm:t>
        <a:bodyPr/>
        <a:lstStyle/>
        <a:p>
          <a:endParaRPr lang="en-US" dirty="0"/>
        </a:p>
      </dgm:t>
    </dgm:pt>
    <dgm:pt modelId="{7901C927-77F1-41B7-91E2-23571A7DAAB4}" type="parTrans" cxnId="{EB9209B0-D2F5-4AAA-9DFC-207DC727D288}">
      <dgm:prSet/>
      <dgm:spPr/>
      <dgm:t>
        <a:bodyPr/>
        <a:lstStyle/>
        <a:p>
          <a:endParaRPr lang="en-US"/>
        </a:p>
      </dgm:t>
    </dgm:pt>
    <dgm:pt modelId="{A00E15D7-8365-4489-A3A8-5A5C444A3E19}">
      <dgm:prSet/>
      <dgm:spPr/>
      <dgm:t>
        <a:bodyPr/>
        <a:lstStyle/>
        <a:p>
          <a:r>
            <a:rPr lang="en-US" dirty="0"/>
            <a:t>Post Application for Review and Tribal Consultation</a:t>
          </a:r>
        </a:p>
        <a:p>
          <a:r>
            <a:rPr lang="en-US" dirty="0"/>
            <a:t>Aug.-Sept. 2016</a:t>
          </a:r>
        </a:p>
      </dgm:t>
    </dgm:pt>
    <dgm:pt modelId="{AE2F05F5-E693-4513-865B-6D4A43E8882C}" type="parTrans" cxnId="{9AD6374F-492C-4218-B0A1-0C0FB17E7E23}">
      <dgm:prSet/>
      <dgm:spPr/>
      <dgm:t>
        <a:bodyPr/>
        <a:lstStyle/>
        <a:p>
          <a:endParaRPr lang="en-US"/>
        </a:p>
      </dgm:t>
    </dgm:pt>
    <dgm:pt modelId="{D2FCCEFF-1658-4A98-944C-E0DD002D1168}" type="sibTrans" cxnId="{9AD6374F-492C-4218-B0A1-0C0FB17E7E23}">
      <dgm:prSet/>
      <dgm:spPr/>
      <dgm:t>
        <a:bodyPr/>
        <a:lstStyle/>
        <a:p>
          <a:endParaRPr lang="en-US" dirty="0"/>
        </a:p>
      </dgm:t>
    </dgm:pt>
    <dgm:pt modelId="{20D5D5D1-D927-47C1-AF41-917053F20B3E}" type="pres">
      <dgm:prSet presAssocID="{1545A4C9-D504-4741-9076-9BAC1D55894D}" presName="Name0" presStyleCnt="0">
        <dgm:presLayoutVars>
          <dgm:dir/>
          <dgm:resizeHandles val="exact"/>
        </dgm:presLayoutVars>
      </dgm:prSet>
      <dgm:spPr/>
    </dgm:pt>
    <dgm:pt modelId="{9A4D423D-6279-4420-B049-6ACFAB70B9E4}" type="pres">
      <dgm:prSet presAssocID="{59589194-1482-48AF-A6F3-A4AA287E77A6}" presName="node" presStyleLbl="node1" presStyleIdx="0" presStyleCnt="6">
        <dgm:presLayoutVars>
          <dgm:bulletEnabled val="1"/>
        </dgm:presLayoutVars>
      </dgm:prSet>
      <dgm:spPr/>
    </dgm:pt>
    <dgm:pt modelId="{C15722D7-F6DD-4FC9-83FB-7A52B43C359F}" type="pres">
      <dgm:prSet presAssocID="{2D184A30-5862-4461-8F1A-7C0D41B074CB}" presName="sibTrans" presStyleLbl="sibTrans1D1" presStyleIdx="0" presStyleCnt="5"/>
      <dgm:spPr/>
    </dgm:pt>
    <dgm:pt modelId="{51ECB86D-6789-4CDE-98A0-C197D0A686E8}" type="pres">
      <dgm:prSet presAssocID="{2D184A30-5862-4461-8F1A-7C0D41B074CB}" presName="connectorText" presStyleLbl="sibTrans1D1" presStyleIdx="0" presStyleCnt="5"/>
      <dgm:spPr/>
    </dgm:pt>
    <dgm:pt modelId="{9828B6F7-311D-4633-AB42-146F336115FC}" type="pres">
      <dgm:prSet presAssocID="{20F2E427-DDCA-461A-8A70-A7E1A22AEA2E}" presName="node" presStyleLbl="node1" presStyleIdx="1" presStyleCnt="6">
        <dgm:presLayoutVars>
          <dgm:bulletEnabled val="1"/>
        </dgm:presLayoutVars>
      </dgm:prSet>
      <dgm:spPr/>
    </dgm:pt>
    <dgm:pt modelId="{86593A5C-FA53-4B2B-B52B-5C5D8D787397}" type="pres">
      <dgm:prSet presAssocID="{1B54E613-11F3-4AFC-9EB7-F9B11D0800C3}" presName="sibTrans" presStyleLbl="sibTrans1D1" presStyleIdx="1" presStyleCnt="5"/>
      <dgm:spPr/>
    </dgm:pt>
    <dgm:pt modelId="{2E9D78B8-49A1-4EEF-887C-588BE0EF56E6}" type="pres">
      <dgm:prSet presAssocID="{1B54E613-11F3-4AFC-9EB7-F9B11D0800C3}" presName="connectorText" presStyleLbl="sibTrans1D1" presStyleIdx="1" presStyleCnt="5"/>
      <dgm:spPr/>
    </dgm:pt>
    <dgm:pt modelId="{118A0791-53B5-4C11-904B-D826CF68FC6F}" type="pres">
      <dgm:prSet presAssocID="{A00E15D7-8365-4489-A3A8-5A5C444A3E19}" presName="node" presStyleLbl="node1" presStyleIdx="2" presStyleCnt="6">
        <dgm:presLayoutVars>
          <dgm:bulletEnabled val="1"/>
        </dgm:presLayoutVars>
      </dgm:prSet>
      <dgm:spPr/>
    </dgm:pt>
    <dgm:pt modelId="{D82E7073-15E4-46FE-B08F-1B9F5472334B}" type="pres">
      <dgm:prSet presAssocID="{D2FCCEFF-1658-4A98-944C-E0DD002D1168}" presName="sibTrans" presStyleLbl="sibTrans1D1" presStyleIdx="2" presStyleCnt="5"/>
      <dgm:spPr/>
    </dgm:pt>
    <dgm:pt modelId="{D8B14CF3-658C-4A26-ADAE-C439DE13BC3B}" type="pres">
      <dgm:prSet presAssocID="{D2FCCEFF-1658-4A98-944C-E0DD002D1168}" presName="connectorText" presStyleLbl="sibTrans1D1" presStyleIdx="2" presStyleCnt="5"/>
      <dgm:spPr/>
    </dgm:pt>
    <dgm:pt modelId="{C637A544-641B-4E70-9E94-E44C6D882149}" type="pres">
      <dgm:prSet presAssocID="{A54916E8-15E4-478C-AC76-AC5A00DF8C37}" presName="node" presStyleLbl="node1" presStyleIdx="3" presStyleCnt="6">
        <dgm:presLayoutVars>
          <dgm:bulletEnabled val="1"/>
        </dgm:presLayoutVars>
      </dgm:prSet>
      <dgm:spPr/>
    </dgm:pt>
    <dgm:pt modelId="{42B81B81-3D6F-4557-BF28-19FE0A7A9315}" type="pres">
      <dgm:prSet presAssocID="{A8F71FE1-CB04-46F8-B03A-DA33BF3DE7C4}" presName="sibTrans" presStyleLbl="sibTrans1D1" presStyleIdx="3" presStyleCnt="5"/>
      <dgm:spPr/>
    </dgm:pt>
    <dgm:pt modelId="{646FFCA8-C060-4A0E-BE6D-73DC0BB264CF}" type="pres">
      <dgm:prSet presAssocID="{A8F71FE1-CB04-46F8-B03A-DA33BF3DE7C4}" presName="connectorText" presStyleLbl="sibTrans1D1" presStyleIdx="3" presStyleCnt="5"/>
      <dgm:spPr/>
    </dgm:pt>
    <dgm:pt modelId="{EC41BA37-76D4-4213-A189-7A6E13082BA6}" type="pres">
      <dgm:prSet presAssocID="{DA127192-317C-46F2-A756-92CCCAECA2A2}" presName="node" presStyleLbl="node1" presStyleIdx="4" presStyleCnt="6">
        <dgm:presLayoutVars>
          <dgm:bulletEnabled val="1"/>
        </dgm:presLayoutVars>
      </dgm:prSet>
      <dgm:spPr/>
    </dgm:pt>
    <dgm:pt modelId="{C1A1A78C-27ED-4ADD-85F3-00878AFE01E8}" type="pres">
      <dgm:prSet presAssocID="{5EE55240-FD8B-4FAE-B6A9-236F669CDC8A}" presName="sibTrans" presStyleLbl="sibTrans1D1" presStyleIdx="4" presStyleCnt="5"/>
      <dgm:spPr/>
    </dgm:pt>
    <dgm:pt modelId="{B22F9046-01B4-44CA-A576-070BE7E85ED3}" type="pres">
      <dgm:prSet presAssocID="{5EE55240-FD8B-4FAE-B6A9-236F669CDC8A}" presName="connectorText" presStyleLbl="sibTrans1D1" presStyleIdx="4" presStyleCnt="5"/>
      <dgm:spPr/>
    </dgm:pt>
    <dgm:pt modelId="{B05F823F-6681-46FE-A220-66CA0DA61E37}" type="pres">
      <dgm:prSet presAssocID="{A4CCEAD5-1781-4F3C-A52D-1E1C9AA37419}" presName="node" presStyleLbl="node1" presStyleIdx="5" presStyleCnt="6">
        <dgm:presLayoutVars>
          <dgm:bulletEnabled val="1"/>
        </dgm:presLayoutVars>
      </dgm:prSet>
      <dgm:spPr/>
    </dgm:pt>
  </dgm:ptLst>
  <dgm:cxnLst>
    <dgm:cxn modelId="{629DF0CE-42AC-4897-9A32-5A240262F23E}" type="presOf" srcId="{1B54E613-11F3-4AFC-9EB7-F9B11D0800C3}" destId="{86593A5C-FA53-4B2B-B52B-5C5D8D787397}" srcOrd="0" destOrd="0" presId="urn:microsoft.com/office/officeart/2005/8/layout/bProcess3"/>
    <dgm:cxn modelId="{537A3AD0-0749-4A4C-9980-89C7246617B2}" type="presOf" srcId="{2D184A30-5862-4461-8F1A-7C0D41B074CB}" destId="{51ECB86D-6789-4CDE-98A0-C197D0A686E8}" srcOrd="1" destOrd="0" presId="urn:microsoft.com/office/officeart/2005/8/layout/bProcess3"/>
    <dgm:cxn modelId="{8DF2577A-4802-4351-BE88-4233B2330087}" type="presOf" srcId="{A8F71FE1-CB04-46F8-B03A-DA33BF3DE7C4}" destId="{646FFCA8-C060-4A0E-BE6D-73DC0BB264CF}" srcOrd="1" destOrd="0" presId="urn:microsoft.com/office/officeart/2005/8/layout/bProcess3"/>
    <dgm:cxn modelId="{273FB4A6-81C1-4A54-89BD-B87FEB68A51F}" srcId="{1545A4C9-D504-4741-9076-9BAC1D55894D}" destId="{A4CCEAD5-1781-4F3C-A52D-1E1C9AA37419}" srcOrd="5" destOrd="0" parTransId="{503D069A-13BC-48C5-B3DB-1DEF1227664E}" sibTransId="{C90ACED9-01AC-41BB-9AF8-7FFFD1DB9FFB}"/>
    <dgm:cxn modelId="{2FD24091-596E-42F7-9238-3293EE0FBCAB}" type="presOf" srcId="{59589194-1482-48AF-A6F3-A4AA287E77A6}" destId="{9A4D423D-6279-4420-B049-6ACFAB70B9E4}" srcOrd="0" destOrd="0" presId="urn:microsoft.com/office/officeart/2005/8/layout/bProcess3"/>
    <dgm:cxn modelId="{7F27A759-406A-473E-960A-1AA430286EC6}" type="presOf" srcId="{5EE55240-FD8B-4FAE-B6A9-236F669CDC8A}" destId="{C1A1A78C-27ED-4ADD-85F3-00878AFE01E8}" srcOrd="0" destOrd="0" presId="urn:microsoft.com/office/officeart/2005/8/layout/bProcess3"/>
    <dgm:cxn modelId="{48F74F99-2B38-4255-8B11-6D9AD573E999}" type="presOf" srcId="{A54916E8-15E4-478C-AC76-AC5A00DF8C37}" destId="{C637A544-641B-4E70-9E94-E44C6D882149}" srcOrd="0" destOrd="0" presId="urn:microsoft.com/office/officeart/2005/8/layout/bProcess3"/>
    <dgm:cxn modelId="{C79E699E-29EA-4CF5-81C3-E89F8B2DB3C1}" type="presOf" srcId="{1B54E613-11F3-4AFC-9EB7-F9B11D0800C3}" destId="{2E9D78B8-49A1-4EEF-887C-588BE0EF56E6}" srcOrd="1" destOrd="0" presId="urn:microsoft.com/office/officeart/2005/8/layout/bProcess3"/>
    <dgm:cxn modelId="{0F7CCA31-0676-46C1-A8D3-C258FBA0A108}" type="presOf" srcId="{A00E15D7-8365-4489-A3A8-5A5C444A3E19}" destId="{118A0791-53B5-4C11-904B-D826CF68FC6F}" srcOrd="0" destOrd="0" presId="urn:microsoft.com/office/officeart/2005/8/layout/bProcess3"/>
    <dgm:cxn modelId="{EB9209B0-D2F5-4AAA-9DFC-207DC727D288}" srcId="{1545A4C9-D504-4741-9076-9BAC1D55894D}" destId="{DA127192-317C-46F2-A756-92CCCAECA2A2}" srcOrd="4" destOrd="0" parTransId="{7901C927-77F1-41B7-91E2-23571A7DAAB4}" sibTransId="{5EE55240-FD8B-4FAE-B6A9-236F669CDC8A}"/>
    <dgm:cxn modelId="{9AD6374F-492C-4218-B0A1-0C0FB17E7E23}" srcId="{1545A4C9-D504-4741-9076-9BAC1D55894D}" destId="{A00E15D7-8365-4489-A3A8-5A5C444A3E19}" srcOrd="2" destOrd="0" parTransId="{AE2F05F5-E693-4513-865B-6D4A43E8882C}" sibTransId="{D2FCCEFF-1658-4A98-944C-E0DD002D1168}"/>
    <dgm:cxn modelId="{222182A7-A617-49F7-9A50-F144311BEBD3}" type="presOf" srcId="{DA127192-317C-46F2-A756-92CCCAECA2A2}" destId="{EC41BA37-76D4-4213-A189-7A6E13082BA6}" srcOrd="0" destOrd="0" presId="urn:microsoft.com/office/officeart/2005/8/layout/bProcess3"/>
    <dgm:cxn modelId="{2B55ECCB-F6C7-4A60-AA96-0A29C9CFBE1B}" srcId="{1545A4C9-D504-4741-9076-9BAC1D55894D}" destId="{20F2E427-DDCA-461A-8A70-A7E1A22AEA2E}" srcOrd="1" destOrd="0" parTransId="{1B5E98A0-35E6-475B-8727-BE44BEDE711C}" sibTransId="{1B54E613-11F3-4AFC-9EB7-F9B11D0800C3}"/>
    <dgm:cxn modelId="{9D9C4295-3147-4CC5-9E98-E16C8260773B}" type="presOf" srcId="{D2FCCEFF-1658-4A98-944C-E0DD002D1168}" destId="{D82E7073-15E4-46FE-B08F-1B9F5472334B}" srcOrd="0" destOrd="0" presId="urn:microsoft.com/office/officeart/2005/8/layout/bProcess3"/>
    <dgm:cxn modelId="{66B827BD-9886-46DC-B415-CE3F54A8A2AA}" srcId="{1545A4C9-D504-4741-9076-9BAC1D55894D}" destId="{59589194-1482-48AF-A6F3-A4AA287E77A6}" srcOrd="0" destOrd="0" parTransId="{A0457D40-5210-4B4B-8377-B3531FBEB985}" sibTransId="{2D184A30-5862-4461-8F1A-7C0D41B074CB}"/>
    <dgm:cxn modelId="{A011065F-146E-40FD-8335-905A94DC609B}" type="presOf" srcId="{2D184A30-5862-4461-8F1A-7C0D41B074CB}" destId="{C15722D7-F6DD-4FC9-83FB-7A52B43C359F}" srcOrd="0" destOrd="0" presId="urn:microsoft.com/office/officeart/2005/8/layout/bProcess3"/>
    <dgm:cxn modelId="{FA3EF6D4-B0D5-4BA9-91D2-3DE4B93D041A}" type="presOf" srcId="{A8F71FE1-CB04-46F8-B03A-DA33BF3DE7C4}" destId="{42B81B81-3D6F-4557-BF28-19FE0A7A9315}" srcOrd="0" destOrd="0" presId="urn:microsoft.com/office/officeart/2005/8/layout/bProcess3"/>
    <dgm:cxn modelId="{9B6CFA34-B414-4A0E-A742-DC983E1F7B3C}" type="presOf" srcId="{20F2E427-DDCA-461A-8A70-A7E1A22AEA2E}" destId="{9828B6F7-311D-4633-AB42-146F336115FC}" srcOrd="0" destOrd="0" presId="urn:microsoft.com/office/officeart/2005/8/layout/bProcess3"/>
    <dgm:cxn modelId="{B8D6EF62-A358-4C77-9550-81DD0CE37022}" srcId="{1545A4C9-D504-4741-9076-9BAC1D55894D}" destId="{A54916E8-15E4-478C-AC76-AC5A00DF8C37}" srcOrd="3" destOrd="0" parTransId="{E0D7DB4D-1E50-43E7-BD2A-EB65F84A7974}" sibTransId="{A8F71FE1-CB04-46F8-B03A-DA33BF3DE7C4}"/>
    <dgm:cxn modelId="{2980B401-2882-4E28-AA63-2B55AF86D888}" type="presOf" srcId="{D2FCCEFF-1658-4A98-944C-E0DD002D1168}" destId="{D8B14CF3-658C-4A26-ADAE-C439DE13BC3B}" srcOrd="1" destOrd="0" presId="urn:microsoft.com/office/officeart/2005/8/layout/bProcess3"/>
    <dgm:cxn modelId="{5C4C3AF4-2BFB-4416-8B78-2E44E80C490E}" type="presOf" srcId="{A4CCEAD5-1781-4F3C-A52D-1E1C9AA37419}" destId="{B05F823F-6681-46FE-A220-66CA0DA61E37}" srcOrd="0" destOrd="0" presId="urn:microsoft.com/office/officeart/2005/8/layout/bProcess3"/>
    <dgm:cxn modelId="{468EEBF6-B186-4B9E-A247-306381F69796}" type="presOf" srcId="{5EE55240-FD8B-4FAE-B6A9-236F669CDC8A}" destId="{B22F9046-01B4-44CA-A576-070BE7E85ED3}" srcOrd="1" destOrd="0" presId="urn:microsoft.com/office/officeart/2005/8/layout/bProcess3"/>
    <dgm:cxn modelId="{0BFFC060-AEF2-445D-8001-CEA3B6320FFA}" type="presOf" srcId="{1545A4C9-D504-4741-9076-9BAC1D55894D}" destId="{20D5D5D1-D927-47C1-AF41-917053F20B3E}" srcOrd="0" destOrd="0" presId="urn:microsoft.com/office/officeart/2005/8/layout/bProcess3"/>
    <dgm:cxn modelId="{AC6B0C57-55E2-4D33-A14B-1CF5EA58A471}" type="presParOf" srcId="{20D5D5D1-D927-47C1-AF41-917053F20B3E}" destId="{9A4D423D-6279-4420-B049-6ACFAB70B9E4}" srcOrd="0" destOrd="0" presId="urn:microsoft.com/office/officeart/2005/8/layout/bProcess3"/>
    <dgm:cxn modelId="{62F4B256-74A5-45FB-9A85-0E7FAF04B237}" type="presParOf" srcId="{20D5D5D1-D927-47C1-AF41-917053F20B3E}" destId="{C15722D7-F6DD-4FC9-83FB-7A52B43C359F}" srcOrd="1" destOrd="0" presId="urn:microsoft.com/office/officeart/2005/8/layout/bProcess3"/>
    <dgm:cxn modelId="{DCDA1A3D-24A7-41A3-90FC-3A539A3D6CC8}" type="presParOf" srcId="{C15722D7-F6DD-4FC9-83FB-7A52B43C359F}" destId="{51ECB86D-6789-4CDE-98A0-C197D0A686E8}" srcOrd="0" destOrd="0" presId="urn:microsoft.com/office/officeart/2005/8/layout/bProcess3"/>
    <dgm:cxn modelId="{31362C5E-AB85-4108-8FC5-6AFA71C46B67}" type="presParOf" srcId="{20D5D5D1-D927-47C1-AF41-917053F20B3E}" destId="{9828B6F7-311D-4633-AB42-146F336115FC}" srcOrd="2" destOrd="0" presId="urn:microsoft.com/office/officeart/2005/8/layout/bProcess3"/>
    <dgm:cxn modelId="{6E74CA8F-23EA-418C-81E6-9758E45A5654}" type="presParOf" srcId="{20D5D5D1-D927-47C1-AF41-917053F20B3E}" destId="{86593A5C-FA53-4B2B-B52B-5C5D8D787397}" srcOrd="3" destOrd="0" presId="urn:microsoft.com/office/officeart/2005/8/layout/bProcess3"/>
    <dgm:cxn modelId="{189B646A-EE33-4570-A434-69EBF9E26985}" type="presParOf" srcId="{86593A5C-FA53-4B2B-B52B-5C5D8D787397}" destId="{2E9D78B8-49A1-4EEF-887C-588BE0EF56E6}" srcOrd="0" destOrd="0" presId="urn:microsoft.com/office/officeart/2005/8/layout/bProcess3"/>
    <dgm:cxn modelId="{4EB222A6-CD37-4DD2-9E75-04DDEEC7A44E}" type="presParOf" srcId="{20D5D5D1-D927-47C1-AF41-917053F20B3E}" destId="{118A0791-53B5-4C11-904B-D826CF68FC6F}" srcOrd="4" destOrd="0" presId="urn:microsoft.com/office/officeart/2005/8/layout/bProcess3"/>
    <dgm:cxn modelId="{B2BB67A6-12CB-4572-B820-902B2691A47C}" type="presParOf" srcId="{20D5D5D1-D927-47C1-AF41-917053F20B3E}" destId="{D82E7073-15E4-46FE-B08F-1B9F5472334B}" srcOrd="5" destOrd="0" presId="urn:microsoft.com/office/officeart/2005/8/layout/bProcess3"/>
    <dgm:cxn modelId="{08A25342-844A-4612-9378-EBCA6D155362}" type="presParOf" srcId="{D82E7073-15E4-46FE-B08F-1B9F5472334B}" destId="{D8B14CF3-658C-4A26-ADAE-C439DE13BC3B}" srcOrd="0" destOrd="0" presId="urn:microsoft.com/office/officeart/2005/8/layout/bProcess3"/>
    <dgm:cxn modelId="{C01B0A5F-3D3F-433D-961F-C62592FF636E}" type="presParOf" srcId="{20D5D5D1-D927-47C1-AF41-917053F20B3E}" destId="{C637A544-641B-4E70-9E94-E44C6D882149}" srcOrd="6" destOrd="0" presId="urn:microsoft.com/office/officeart/2005/8/layout/bProcess3"/>
    <dgm:cxn modelId="{B81FCBE0-37B6-47EB-AF86-EB5B64CCCFD3}" type="presParOf" srcId="{20D5D5D1-D927-47C1-AF41-917053F20B3E}" destId="{42B81B81-3D6F-4557-BF28-19FE0A7A9315}" srcOrd="7" destOrd="0" presId="urn:microsoft.com/office/officeart/2005/8/layout/bProcess3"/>
    <dgm:cxn modelId="{CBB4D371-CDBF-4AB9-B8AD-7902A7C043D6}" type="presParOf" srcId="{42B81B81-3D6F-4557-BF28-19FE0A7A9315}" destId="{646FFCA8-C060-4A0E-BE6D-73DC0BB264CF}" srcOrd="0" destOrd="0" presId="urn:microsoft.com/office/officeart/2005/8/layout/bProcess3"/>
    <dgm:cxn modelId="{D45B4C20-416E-4FA2-A8F9-BDED64EA5A13}" type="presParOf" srcId="{20D5D5D1-D927-47C1-AF41-917053F20B3E}" destId="{EC41BA37-76D4-4213-A189-7A6E13082BA6}" srcOrd="8" destOrd="0" presId="urn:microsoft.com/office/officeart/2005/8/layout/bProcess3"/>
    <dgm:cxn modelId="{36C87D9C-3A55-45BA-AC10-8A22EF8D2A8F}" type="presParOf" srcId="{20D5D5D1-D927-47C1-AF41-917053F20B3E}" destId="{C1A1A78C-27ED-4ADD-85F3-00878AFE01E8}" srcOrd="9" destOrd="0" presId="urn:microsoft.com/office/officeart/2005/8/layout/bProcess3"/>
    <dgm:cxn modelId="{D57F59D7-E25A-4C49-9EC6-48070E0D13A6}" type="presParOf" srcId="{C1A1A78C-27ED-4ADD-85F3-00878AFE01E8}" destId="{B22F9046-01B4-44CA-A576-070BE7E85ED3}" srcOrd="0" destOrd="0" presId="urn:microsoft.com/office/officeart/2005/8/layout/bProcess3"/>
    <dgm:cxn modelId="{16621DF5-DA9C-4383-9AAF-6F2B356F8634}" type="presParOf" srcId="{20D5D5D1-D927-47C1-AF41-917053F20B3E}" destId="{B05F823F-6681-46FE-A220-66CA0DA61E37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722D7-F6DD-4FC9-83FB-7A52B43C359F}">
      <dsp:nvSpPr>
        <dsp:cNvPr id="0" name=""/>
        <dsp:cNvSpPr/>
      </dsp:nvSpPr>
      <dsp:spPr>
        <a:xfrm>
          <a:off x="2026594" y="959143"/>
          <a:ext cx="4346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469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232309" y="1002537"/>
        <a:ext cx="23264" cy="4652"/>
      </dsp:txXfrm>
    </dsp:sp>
    <dsp:sp modelId="{9A4D423D-6279-4420-B049-6ACFAB70B9E4}">
      <dsp:nvSpPr>
        <dsp:cNvPr id="0" name=""/>
        <dsp:cNvSpPr/>
      </dsp:nvSpPr>
      <dsp:spPr>
        <a:xfrm>
          <a:off x="5374" y="397957"/>
          <a:ext cx="2023020" cy="12138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Conduct Renewal Stakeholder Forums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May 2016</a:t>
          </a:r>
        </a:p>
      </dsp:txBody>
      <dsp:txXfrm>
        <a:off x="5374" y="397957"/>
        <a:ext cx="2023020" cy="1213812"/>
      </dsp:txXfrm>
    </dsp:sp>
    <dsp:sp modelId="{86593A5C-FA53-4B2B-B52B-5C5D8D787397}">
      <dsp:nvSpPr>
        <dsp:cNvPr id="0" name=""/>
        <dsp:cNvSpPr/>
      </dsp:nvSpPr>
      <dsp:spPr>
        <a:xfrm>
          <a:off x="4514910" y="959143"/>
          <a:ext cx="4346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469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720625" y="1002537"/>
        <a:ext cx="23264" cy="4652"/>
      </dsp:txXfrm>
    </dsp:sp>
    <dsp:sp modelId="{9828B6F7-311D-4633-AB42-146F336115FC}">
      <dsp:nvSpPr>
        <dsp:cNvPr id="0" name=""/>
        <dsp:cNvSpPr/>
      </dsp:nvSpPr>
      <dsp:spPr>
        <a:xfrm>
          <a:off x="2493689" y="397957"/>
          <a:ext cx="2023020" cy="12138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Develop Draft Renewal Application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June-July 2016</a:t>
          </a:r>
        </a:p>
      </dsp:txBody>
      <dsp:txXfrm>
        <a:off x="2493689" y="397957"/>
        <a:ext cx="2023020" cy="1213812"/>
      </dsp:txXfrm>
    </dsp:sp>
    <dsp:sp modelId="{D82E7073-15E4-46FE-B08F-1B9F5472334B}">
      <dsp:nvSpPr>
        <dsp:cNvPr id="0" name=""/>
        <dsp:cNvSpPr/>
      </dsp:nvSpPr>
      <dsp:spPr>
        <a:xfrm>
          <a:off x="1016884" y="1609970"/>
          <a:ext cx="4976630" cy="434694"/>
        </a:xfrm>
        <a:custGeom>
          <a:avLst/>
          <a:gdLst/>
          <a:ahLst/>
          <a:cxnLst/>
          <a:rect l="0" t="0" r="0" b="0"/>
          <a:pathLst>
            <a:path>
              <a:moveTo>
                <a:pt x="4976630" y="0"/>
              </a:moveTo>
              <a:lnTo>
                <a:pt x="4976630" y="234447"/>
              </a:lnTo>
              <a:lnTo>
                <a:pt x="0" y="234447"/>
              </a:lnTo>
              <a:lnTo>
                <a:pt x="0" y="434694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3380241" y="1824991"/>
        <a:ext cx="249916" cy="4652"/>
      </dsp:txXfrm>
    </dsp:sp>
    <dsp:sp modelId="{118A0791-53B5-4C11-904B-D826CF68FC6F}">
      <dsp:nvSpPr>
        <dsp:cNvPr id="0" name=""/>
        <dsp:cNvSpPr/>
      </dsp:nvSpPr>
      <dsp:spPr>
        <a:xfrm>
          <a:off x="4982005" y="397957"/>
          <a:ext cx="2023020" cy="12138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Post Application for Review and Tribal Consultation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Aug.-Sept. 2016</a:t>
          </a:r>
        </a:p>
      </dsp:txBody>
      <dsp:txXfrm>
        <a:off x="4982005" y="397957"/>
        <a:ext cx="2023020" cy="1213812"/>
      </dsp:txXfrm>
    </dsp:sp>
    <dsp:sp modelId="{42B81B81-3D6F-4557-BF28-19FE0A7A9315}">
      <dsp:nvSpPr>
        <dsp:cNvPr id="0" name=""/>
        <dsp:cNvSpPr/>
      </dsp:nvSpPr>
      <dsp:spPr>
        <a:xfrm>
          <a:off x="2026594" y="2638251"/>
          <a:ext cx="4346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469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232309" y="2681644"/>
        <a:ext cx="23264" cy="4652"/>
      </dsp:txXfrm>
    </dsp:sp>
    <dsp:sp modelId="{C637A544-641B-4E70-9E94-E44C6D882149}">
      <dsp:nvSpPr>
        <dsp:cNvPr id="0" name=""/>
        <dsp:cNvSpPr/>
      </dsp:nvSpPr>
      <dsp:spPr>
        <a:xfrm>
          <a:off x="5374" y="2077064"/>
          <a:ext cx="2023020" cy="12138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Renewal Application Submitted to CMS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November 2016</a:t>
          </a:r>
        </a:p>
      </dsp:txBody>
      <dsp:txXfrm>
        <a:off x="5374" y="2077064"/>
        <a:ext cx="2023020" cy="1213812"/>
      </dsp:txXfrm>
    </dsp:sp>
    <dsp:sp modelId="{C1A1A78C-27ED-4ADD-85F3-00878AFE01E8}">
      <dsp:nvSpPr>
        <dsp:cNvPr id="0" name=""/>
        <dsp:cNvSpPr/>
      </dsp:nvSpPr>
      <dsp:spPr>
        <a:xfrm>
          <a:off x="4514910" y="2638251"/>
          <a:ext cx="4346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469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720625" y="2681644"/>
        <a:ext cx="23264" cy="4652"/>
      </dsp:txXfrm>
    </dsp:sp>
    <dsp:sp modelId="{EC41BA37-76D4-4213-A189-7A6E13082BA6}">
      <dsp:nvSpPr>
        <dsp:cNvPr id="0" name=""/>
        <dsp:cNvSpPr/>
      </dsp:nvSpPr>
      <dsp:spPr>
        <a:xfrm>
          <a:off x="2493689" y="2077064"/>
          <a:ext cx="2023020" cy="12138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CMS Public Notice &amp; Consultation With State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Throughout 2017</a:t>
          </a:r>
        </a:p>
      </dsp:txBody>
      <dsp:txXfrm>
        <a:off x="2493689" y="2077064"/>
        <a:ext cx="2023020" cy="1213812"/>
      </dsp:txXfrm>
    </dsp:sp>
    <dsp:sp modelId="{B05F823F-6681-46FE-A220-66CA0DA61E37}">
      <dsp:nvSpPr>
        <dsp:cNvPr id="0" name=""/>
        <dsp:cNvSpPr/>
      </dsp:nvSpPr>
      <dsp:spPr>
        <a:xfrm>
          <a:off x="4982005" y="2077064"/>
          <a:ext cx="2023020" cy="12138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CMS Decision &amp; Special Terms and Conditions Issued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By 12.31.17</a:t>
          </a:r>
        </a:p>
      </dsp:txBody>
      <dsp:txXfrm>
        <a:off x="4982005" y="2077064"/>
        <a:ext cx="2023020" cy="1213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0.40134</cdr:x>
      <cdr:y>0.68896</cdr:y>
    </cdr:from>
    <cdr:to>
      <cdr:x>0.48247</cdr:x>
      <cdr:y>0.74063</cdr:y>
    </cdr:to>
    <cdr:sp macro="" textlink="">
      <cdr:nvSpPr>
        <cdr:cNvPr id="7" name="TextBox 2"/>
        <cdr:cNvSpPr txBox="1"/>
      </cdr:nvSpPr>
      <cdr:spPr>
        <a:xfrm xmlns:a="http://schemas.openxmlformats.org/drawingml/2006/main">
          <a:off x="4098925" y="4318000"/>
          <a:ext cx="828675" cy="3238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$1.6M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7200"/>
          </a:xfrm>
          <a:prstGeom prst="rect">
            <a:avLst/>
          </a:prstGeom>
        </p:spPr>
        <p:txBody>
          <a:bodyPr vert="horz" lIns="90497" tIns="45249" rIns="90497" bIns="45249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7200"/>
          </a:xfrm>
          <a:prstGeom prst="rect">
            <a:avLst/>
          </a:prstGeom>
        </p:spPr>
        <p:txBody>
          <a:bodyPr vert="horz" lIns="90497" tIns="45249" rIns="90497" bIns="45249" rtlCol="0"/>
          <a:lstStyle>
            <a:lvl1pPr algn="r">
              <a:defRPr sz="1100"/>
            </a:lvl1pPr>
          </a:lstStyle>
          <a:p>
            <a:fld id="{7CA3ED2D-DA4A-4CEB-81E0-1899835304A3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0497" tIns="45249" rIns="90497" bIns="45249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</p:spPr>
        <p:txBody>
          <a:bodyPr vert="horz" lIns="90497" tIns="45249" rIns="90497" bIns="45249" rtlCol="0" anchor="b"/>
          <a:lstStyle>
            <a:lvl1pPr algn="r">
              <a:defRPr sz="1100"/>
            </a:lvl1pPr>
          </a:lstStyle>
          <a:p>
            <a:fld id="{23007CD6-C5A1-4052-91DB-8D3EA1B376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29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7200"/>
          </a:xfrm>
          <a:prstGeom prst="rect">
            <a:avLst/>
          </a:prstGeom>
        </p:spPr>
        <p:txBody>
          <a:bodyPr vert="horz" lIns="90497" tIns="45249" rIns="90497" bIns="45249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7200"/>
          </a:xfrm>
          <a:prstGeom prst="rect">
            <a:avLst/>
          </a:prstGeom>
        </p:spPr>
        <p:txBody>
          <a:bodyPr vert="horz" lIns="90497" tIns="45249" rIns="90497" bIns="45249" rtlCol="0"/>
          <a:lstStyle>
            <a:lvl1pPr algn="r">
              <a:defRPr sz="1100"/>
            </a:lvl1pPr>
          </a:lstStyle>
          <a:p>
            <a:fld id="{2B6F6618-40BB-4701-A420-A51CB52A76EF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97" tIns="45249" rIns="90497" bIns="4524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vert="horz" lIns="90497" tIns="45249" rIns="90497" bIns="452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0497" tIns="45249" rIns="90497" bIns="45249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</p:spPr>
        <p:txBody>
          <a:bodyPr vert="horz" lIns="90497" tIns="45249" rIns="90497" bIns="45249" rtlCol="0" anchor="b"/>
          <a:lstStyle>
            <a:lvl1pPr algn="r">
              <a:defRPr sz="1100"/>
            </a:lvl1pPr>
          </a:lstStyle>
          <a:p>
            <a:fld id="{51FE37EE-E95C-4E27-8A9E-3B4EA5439DC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24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934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190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190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190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19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190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4708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6452">
              <a:defRPr/>
            </a:pPr>
            <a:endParaRPr lang="en-US" baseline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110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6452">
              <a:defRPr/>
            </a:pPr>
            <a:endParaRPr lang="en-US" baseline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6566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6452">
              <a:defRPr/>
            </a:pPr>
            <a:endParaRPr lang="en-US" baseline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7730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19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6601">
              <a:defRPr/>
            </a:pPr>
            <a:endParaRPr lang="en-US" baseline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5433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190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190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190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190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19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6601">
              <a:defRPr/>
            </a:pPr>
            <a:endParaRPr lang="en-US" baseline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443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431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1747">
              <a:defRPr/>
            </a:pPr>
            <a:endParaRPr lang="en-US" baseline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40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431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431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272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478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A3074-2171-4EA7-9555-4E21DA479097}" type="datetime1">
              <a:rPr lang="en-US" smtClean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Committee on Children &amp; Seniors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52E-5DE4-47A6-94D7-88B3886B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320F-5835-4099-9F5C-C2A4C0DDB1FF}" type="datetime1">
              <a:rPr lang="en-US" smtClean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Committee on Children &amp; Seniors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52E-5DE4-47A6-94D7-88B3886B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4FFD-88FF-48DF-803A-042A39F498DC}" type="datetime1">
              <a:rPr lang="en-US" smtClean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Committee on Children &amp; Seniors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52E-5DE4-47A6-94D7-88B3886B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034F-7570-493B-9830-31F59466BAE7}" type="datetime1">
              <a:rPr lang="en-US" smtClean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Committee on Children &amp; Seniors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52E-5DE4-47A6-94D7-88B3886B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BC6F-9488-416E-9694-CF3B7148DC8D}" type="datetime1">
              <a:rPr lang="en-US" smtClean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Committee on Children &amp; Seniors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52E-5DE4-47A6-94D7-88B3886B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7729-AE80-4760-A97A-68E92A550404}" type="datetime1">
              <a:rPr lang="en-US" smtClean="0"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Committee on Children &amp; Seniors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52E-5DE4-47A6-94D7-88B3886B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59B0-DC5C-4FA9-BD62-F74C83F61E68}" type="datetime1">
              <a:rPr lang="en-US" smtClean="0"/>
              <a:t>6/10/2016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Committee on Children &amp; Seniors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52E-5DE4-47A6-94D7-88B3886B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F9B5-02EA-47BC-9493-413D373A822D}" type="datetime1">
              <a:rPr lang="en-US" smtClean="0"/>
              <a:t>6/10/2016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Committee on Children &amp; Seniors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52E-5DE4-47A6-94D7-88B3886B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AC6B-9837-42CE-8359-323190DEBDF8}" type="datetime1">
              <a:rPr lang="en-US" smtClean="0"/>
              <a:t>6/10/2016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Committee on Children &amp; Seniors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52E-5DE4-47A6-94D7-88B3886B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F61BF-6F12-442B-A427-67A1C7630548}" type="datetime1">
              <a:rPr lang="en-US" smtClean="0"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Committee on Children &amp; Seniors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52E-5DE4-47A6-94D7-88B3886B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7D0E-9042-4EA5-A708-263228BC5862}" type="datetime1">
              <a:rPr lang="en-US" smtClean="0"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Committee on Children &amp; Seniors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52E-5DE4-47A6-94D7-88B3886B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55FF4-5F68-4195-9598-99156B4D60A4}" type="datetime1">
              <a:rPr lang="en-US" smtClean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Committee on Children &amp; Seniors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52E-5DE4-47A6-94D7-88B3886B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KanCareRenewal@kdheks.gov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kancare.gov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43000" y="533400"/>
            <a:ext cx="67818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" y="6172200"/>
            <a:ext cx="86106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914400" y="3581400"/>
            <a:ext cx="7239000" cy="2438400"/>
          </a:xfrm>
          <a:prstGeom prst="rect">
            <a:avLst/>
          </a:prstGeom>
        </p:spPr>
        <p:txBody>
          <a:bodyPr vert="horz" lIns="91430" tIns="45715" rIns="91430" bIns="45715" rtlCol="0" anchor="ctr">
            <a:normAutofit fontScale="92500"/>
          </a:bodyPr>
          <a:lstStyle/>
          <a:p>
            <a:pPr algn="ctr">
              <a:spcBef>
                <a:spcPct val="0"/>
              </a:spcBef>
              <a:defRPr/>
            </a:pPr>
            <a:endParaRPr lang="en-U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KanCare Renewal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Stakeholder Feedback Forums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May 24, 25 and 26, 2016; 1:00-3:00 and 5:30-7:30 pm</a:t>
            </a:r>
          </a:p>
          <a:p>
            <a:pPr algn="ctr">
              <a:spcBef>
                <a:spcPct val="0"/>
              </a:spcBef>
              <a:defRPr/>
            </a:pPr>
            <a:endParaRPr lang="en-U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Topeka, Kansas City, Wichita, Hays &amp; Pittsburg, Kansas</a:t>
            </a:r>
          </a:p>
        </p:txBody>
      </p:sp>
      <p:pic>
        <p:nvPicPr>
          <p:cNvPr id="1026" name="Picture 2" descr="KanCare logo Blue Gold 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943" y="1076325"/>
            <a:ext cx="4809913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KanCare Renewal - Process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KanCare Renewal Stakeholder Feedback Forums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10</a:t>
            </a:fld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9" name="Picture 2" descr="KanCare logo Blue Gold 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5000"/>
            <a:ext cx="1616242" cy="879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04800" y="15240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829361757"/>
              </p:ext>
            </p:extLst>
          </p:nvPr>
        </p:nvGraphicFramePr>
        <p:xfrm>
          <a:off x="990600" y="1797565"/>
          <a:ext cx="7010400" cy="3688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09329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KanCare – Potential Changes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KanCare Renewal Stakeholder Feedback Forums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11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612899"/>
            <a:ext cx="7726680" cy="4142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Continued improvement in coordination and integration of care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 based on outcomes and value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Waiver Integration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-"/>
            </a:pP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9" name="Picture 2" descr="KanCare logo Blue Gold 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5000"/>
            <a:ext cx="1616242" cy="879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04800" y="15240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8906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Coordination/Integration of Care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KanCare Renewal Stakeholder Feedback Forums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12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612899"/>
            <a:ext cx="7726680" cy="4450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we renew the program, we want to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that care coordination is effectively used to increase integration of member care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clarify roles among MCOs and community providers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the potential for duplication of services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greatest resource to greatest need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flexible where necessary about how service is delivered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20000"/>
              </a:spcBef>
            </a:pP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9" name="Picture 2" descr="KanCare logo Blue Gold 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5000"/>
            <a:ext cx="1616242" cy="879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04800" y="15240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329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to Consider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KanCare Renewal Stakeholder Feedback Forums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13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612899"/>
            <a:ext cx="7726680" cy="4450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working well with care coordination that we want to keep? </a:t>
            </a:r>
          </a:p>
          <a:p>
            <a:pPr lvl="0">
              <a:spcBef>
                <a:spcPct val="20000"/>
              </a:spcBef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could be improved about the care coordination process?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missing that would make care coordination more effective and work for you?</a:t>
            </a:r>
          </a:p>
          <a:p>
            <a:pPr lvl="0">
              <a:spcBef>
                <a:spcPct val="20000"/>
              </a:spcBef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-"/>
            </a:pP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9" name="Picture 2" descr="KanCare logo Blue Gold 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5000"/>
            <a:ext cx="1616242" cy="879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04800" y="15240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799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Outcomes-Driven Payment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KanCare Renewal Stakeholder Feedback Forums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14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612899"/>
            <a:ext cx="8077200" cy="411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Outcomes-driven payment defines how we pay for care</a:t>
            </a:r>
          </a:p>
          <a:p>
            <a:pPr lvl="0">
              <a:spcBef>
                <a:spcPct val="20000"/>
              </a:spcBef>
            </a:pPr>
            <a:endParaRPr lang="en-US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feature is that it ties payment (or enhanced payment) to better health outcomes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common approaches are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Paying providers more for meeting performance targets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Episode-based payments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Population-based care</a:t>
            </a:r>
            <a:endParaRPr lang="en-US" sz="2400" dirty="0">
              <a:solidFill>
                <a:srgbClr val="002060"/>
              </a:solidFill>
            </a:endParaRPr>
          </a:p>
          <a:p>
            <a:pPr lvl="1">
              <a:spcBef>
                <a:spcPct val="20000"/>
              </a:spcBef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KanCare logo Blue Gold 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5000"/>
            <a:ext cx="1616242" cy="879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04800" y="15240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329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 for Performance Plan - Iowa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KanCare Renewal Stakeholder Feedback Forums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6154888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15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1667" y="1795698"/>
            <a:ext cx="8666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on patients with multiple chronic illnesses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PCPs receive tiered PMPM based on number of chronic conditions member has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Providers earn bonus incentives based on performance against benchmarks in four areas:</a:t>
            </a:r>
          </a:p>
          <a:p>
            <a:pPr marL="1200150" lvl="2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Preventive care</a:t>
            </a:r>
          </a:p>
          <a:p>
            <a:pPr marL="1200150" lvl="2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Chronic illness care</a:t>
            </a:r>
          </a:p>
          <a:p>
            <a:pPr marL="1200150" lvl="2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 or pediatric specific chronic care measures</a:t>
            </a:r>
          </a:p>
          <a:p>
            <a:pPr marL="1200150" lvl="2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health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-"/>
            </a:pP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9" name="Picture 2" descr="KanCare logo Blue Gold 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5000"/>
            <a:ext cx="1616242" cy="879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04800" y="15240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358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1289" y="152400"/>
            <a:ext cx="8153400" cy="9906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Episode Based Payments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KanCare Renewal Stakeholder Feedback Forums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16</a:t>
            </a:fld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84" y="5816044"/>
            <a:ext cx="161607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1288" y="1293812"/>
            <a:ext cx="836315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rgbClr val="002060"/>
              </a:solidFill>
              <a:latin typeface="+mj-lt"/>
            </a:endParaRP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for Asthma	</a:t>
            </a:r>
          </a:p>
          <a:p>
            <a:pPr marL="86868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cost related to care during the attack and all of the related care for a period of 30 days after the event</a:t>
            </a:r>
          </a:p>
          <a:p>
            <a:pPr marL="132588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 admissions</a:t>
            </a:r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2588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Readmissions</a:t>
            </a:r>
          </a:p>
          <a:p>
            <a:pPr marL="132588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acute care</a:t>
            </a:r>
          </a:p>
          <a:p>
            <a:pPr marL="86868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13716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921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1289" y="152400"/>
            <a:ext cx="8153400" cy="9906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Population Based Payment Model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KanCare Renewal Stakeholder Feedback Forums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17</a:t>
            </a:fld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84" y="5816044"/>
            <a:ext cx="161607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1289" y="1264702"/>
            <a:ext cx="836315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rgbClr val="002060"/>
              </a:solidFill>
              <a:latin typeface="+mj-lt"/>
            </a:endParaRP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Care Doctor contracting for care of patients</a:t>
            </a:r>
          </a:p>
          <a:p>
            <a:pPr marL="86868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 takes on responsibility for a vast majority of the health care provided if they directly provide all care or not</a:t>
            </a:r>
          </a:p>
          <a:p>
            <a:pPr marL="86868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often include acute care, chronic conditions, and certain behavioral health conditions</a:t>
            </a:r>
          </a:p>
          <a:p>
            <a:pPr marL="86868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is shared by payer and provider</a:t>
            </a:r>
          </a:p>
          <a:p>
            <a:pPr marL="132588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costs for the population go down the provider can share in the savings</a:t>
            </a:r>
          </a:p>
          <a:p>
            <a:pPr marL="132588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costs go up the payer covers a part of those increased costs</a:t>
            </a:r>
          </a:p>
          <a:p>
            <a:pPr marL="86868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13716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884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1289" y="152400"/>
            <a:ext cx="8153400" cy="9906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Population Based Payment Model - Outcomes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KanCare Renewal Stakeholder Feedback Forums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18</a:t>
            </a:fld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84" y="5816044"/>
            <a:ext cx="161607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1288" y="1293812"/>
            <a:ext cx="836315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rgbClr val="002060"/>
              </a:solidFill>
              <a:latin typeface="+mj-lt"/>
            </a:endParaRP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Ability to share in savings or increased costs is often tied directly to performance measures that indicate better health for the impacted population</a:t>
            </a: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models reward providers at a higher rate if reduced costs are directly related to better health outcomes for the patients</a:t>
            </a: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Models often penalize providers that drive down costs but also show poorer health outcomes </a:t>
            </a:r>
          </a:p>
          <a:p>
            <a:pPr marL="86868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reward providers that withhold care to drive down costs</a:t>
            </a:r>
          </a:p>
          <a:p>
            <a:pPr marL="86868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13716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080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to Consider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KanCare Renewal Stakeholder Feedback Forums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19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905000"/>
            <a:ext cx="8077200" cy="4265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provider types or groups should be considered first?</a:t>
            </a:r>
          </a:p>
          <a:p>
            <a:pPr lvl="0">
              <a:spcBef>
                <a:spcPct val="20000"/>
              </a:spcBef>
            </a:pP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diagnoses, conditions or procedures should be considered first? </a:t>
            </a:r>
          </a:p>
          <a:p>
            <a:pPr lvl="0">
              <a:spcBef>
                <a:spcPct val="20000"/>
              </a:spcBef>
            </a:pP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results should be rewarded?  </a:t>
            </a:r>
          </a:p>
          <a:p>
            <a:pPr lvl="0">
              <a:spcBef>
                <a:spcPct val="20000"/>
              </a:spcBef>
            </a:pP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9" name="Picture 2" descr="KanCare logo Blue Gold 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5000"/>
            <a:ext cx="1616242" cy="879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04800" y="15240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507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1289" y="152400"/>
            <a:ext cx="8153400" cy="990600"/>
          </a:xfrm>
        </p:spPr>
        <p:txBody>
          <a:bodyPr>
            <a:noAutofit/>
          </a:bodyPr>
          <a:lstStyle/>
          <a:p>
            <a:pPr algn="l"/>
            <a:b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KanCare Stakeholder Forums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KanCare Renewal Stakeholder Feedback Forums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2</a:t>
            </a:fld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84" y="5816044"/>
            <a:ext cx="161607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1288" y="1293812"/>
            <a:ext cx="836315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rgbClr val="002060"/>
              </a:solidFill>
              <a:latin typeface="+mj-lt"/>
            </a:endParaRP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waiver has not been written yet, we are in the information-gathering stage </a:t>
            </a:r>
          </a:p>
          <a:p>
            <a:pPr marL="41148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Meetings are for gathering information from members and providers on general issues and some specific policy options</a:t>
            </a:r>
          </a:p>
          <a:p>
            <a:pPr marL="68580"/>
            <a:endParaRPr lang="en-US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48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meetings across the state</a:t>
            </a:r>
          </a:p>
          <a:p>
            <a:pPr marL="68580"/>
            <a:endParaRPr lang="en-US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be holding additional meetings throughout the Summer to collect more specific feedback </a:t>
            </a:r>
          </a:p>
          <a:p>
            <a:pPr marL="41148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FAQs from these sessions will be posted to the KanCare website as soon as possible</a:t>
            </a:r>
            <a:endParaRPr lang="en-US" sz="2000" dirty="0">
              <a:solidFill>
                <a:srgbClr val="002060"/>
              </a:solidFill>
              <a:latin typeface="+mj-lt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+mj-lt"/>
              </a:rPr>
              <a:t>		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13716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632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Waiver Integration 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KanCare Renewal Stakeholder Feedback Forums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20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1674813"/>
            <a:ext cx="7726680" cy="4825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create parity for populations served through HCBS – services should be based on a personalized plan of care and centered on individual needs rather than their disability</a:t>
            </a:r>
          </a:p>
          <a:p>
            <a:endParaRPr lang="en-US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offer a broader array of services – some individuals have disabilities that qualify them for more than one HCBS program, but are limited to a single set of services</a:t>
            </a:r>
          </a:p>
          <a:p>
            <a:endParaRPr lang="en-US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Entrance to HCBS will remain the same, but services will fall into two broader categories: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Children’s 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Adults’ Services</a:t>
            </a:r>
          </a:p>
          <a:p>
            <a:pPr marL="742950" lvl="1" indent="-285750">
              <a:spcBef>
                <a:spcPct val="20000"/>
              </a:spcBef>
              <a:buFontTx/>
              <a:buChar char="-"/>
            </a:pP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9" name="Picture 2" descr="KanCare logo Blue Gold 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5000"/>
            <a:ext cx="1616242" cy="879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04800" y="15240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3298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to Consider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KanCare Renewal Stakeholder Feedback Forums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21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612899"/>
            <a:ext cx="7696200" cy="493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barriers have you experienced in access home and community based services?</a:t>
            </a:r>
          </a:p>
          <a:p>
            <a:pPr marL="457200" lvl="0" indent="-457200"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services would you like to have the state consider in order to offer a broader array of services under a more flexible program? </a:t>
            </a:r>
          </a:p>
          <a:p>
            <a:pPr marL="457200" lvl="0" indent="-457200"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what timeline would you like to see these changes occur?</a:t>
            </a:r>
          </a:p>
          <a:p>
            <a:pPr marL="457200" lvl="0" indent="-457200"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would you want to make sure to  preserve from the current home and community based services programs? </a:t>
            </a:r>
          </a:p>
          <a:p>
            <a:pPr lvl="1">
              <a:spcBef>
                <a:spcPct val="20000"/>
              </a:spcBef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1" indent="-285750">
              <a:spcBef>
                <a:spcPct val="20000"/>
              </a:spcBef>
              <a:buFontTx/>
              <a:buChar char="-"/>
            </a:pP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9" name="Picture 2" descr="KanCare logo Blue Gold 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5000"/>
            <a:ext cx="1616242" cy="879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04800" y="15240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004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KanCare – Other Issues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KanCare Renewal Stakeholder Feedback Forums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22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612899"/>
            <a:ext cx="78486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endParaRPr lang="en-US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Strengthening supports to obtain/maintain competitive, integrated employment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block grant structure for Kansas Medicaid services</a:t>
            </a:r>
          </a:p>
          <a:p>
            <a:pPr lvl="0">
              <a:spcBef>
                <a:spcPct val="20000"/>
              </a:spcBef>
            </a:pP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suggestions from you</a:t>
            </a:r>
          </a:p>
          <a:p>
            <a:pPr lvl="0">
              <a:spcBef>
                <a:spcPct val="20000"/>
              </a:spcBef>
            </a:pPr>
            <a:endParaRPr lang="en-US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-"/>
            </a:pP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9" name="Picture 2" descr="KanCare logo Blue Gold 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5000"/>
            <a:ext cx="1616242" cy="879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04800" y="15240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3298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KanCare Renewal - Input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KanCare Renewal Stakeholder Feedback Forums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23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612899"/>
            <a:ext cx="7726680" cy="2825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today, if you have additional feedback or questions about the renewal, please submit them to: 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KanCareRenewal@kdheks.gov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20000"/>
              </a:spcBef>
            </a:pPr>
            <a:endParaRPr lang="en-US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hearings will be scheduled in August, once a draft of the application is done and posted for review</a:t>
            </a:r>
          </a:p>
          <a:p>
            <a:pPr lvl="0">
              <a:spcBef>
                <a:spcPct val="20000"/>
              </a:spcBef>
            </a:pPr>
            <a:endParaRPr lang="en-US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check for updates at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www.KanCare.ks.gov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KanCare logo Blue Gold 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5000"/>
            <a:ext cx="1616242" cy="879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04800" y="15240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3298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rmAutofit/>
          </a:bodyPr>
          <a:lstStyle/>
          <a:p>
            <a:pPr algn="l"/>
            <a:endParaRPr lang="en-US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KanCare Renewal Stakeholder Feedback Forums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24</a:t>
            </a:fld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9" name="Picture 2" descr="KanCare logo Blue Gold 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5000"/>
            <a:ext cx="1616242" cy="879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04800" y="15240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990600" y="2900968"/>
            <a:ext cx="7162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25160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1289" y="152400"/>
            <a:ext cx="8153400" cy="990600"/>
          </a:xfrm>
        </p:spPr>
        <p:txBody>
          <a:bodyPr>
            <a:noAutofit/>
          </a:bodyPr>
          <a:lstStyle/>
          <a:p>
            <a:pPr algn="l"/>
            <a:b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KanCare – Time To Renew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KanCare Renewal Stakeholder Feedback Forums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3</a:t>
            </a:fld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84" y="5816044"/>
            <a:ext cx="161607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1288" y="1293812"/>
            <a:ext cx="8363151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rgbClr val="002060"/>
              </a:solidFill>
              <a:latin typeface="+mj-lt"/>
            </a:endParaRPr>
          </a:p>
          <a:p>
            <a:pPr marL="41148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Started on 1.1.13</a:t>
            </a:r>
          </a:p>
          <a:p>
            <a:pPr marL="68580">
              <a:lnSpc>
                <a:spcPct val="150000"/>
              </a:lnSpc>
            </a:pPr>
            <a:endParaRPr lang="en-US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Five-year demonstration program approved by Centers for Medicare &amp; Medicaid Services</a:t>
            </a:r>
          </a:p>
          <a:p>
            <a:pPr marL="68580"/>
            <a:endParaRPr lang="en-US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48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to submit application for renewal by end of this year</a:t>
            </a:r>
          </a:p>
          <a:p>
            <a:pPr marL="68580">
              <a:lnSpc>
                <a:spcPct val="150000"/>
              </a:lnSpc>
            </a:pPr>
            <a:endParaRPr lang="en-US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48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Renewal effective 1.1.18</a:t>
            </a:r>
          </a:p>
          <a:p>
            <a:pPr marL="68580">
              <a:lnSpc>
                <a:spcPct val="150000"/>
              </a:lnSpc>
            </a:pPr>
            <a:endParaRPr lang="en-US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want your input for the renewal application</a:t>
            </a:r>
            <a:endParaRPr lang="en-US" sz="2000" dirty="0">
              <a:solidFill>
                <a:srgbClr val="002060"/>
              </a:solidFill>
              <a:latin typeface="+mj-lt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+mj-lt"/>
              </a:rPr>
              <a:t>		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13716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108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52400"/>
            <a:ext cx="8153400" cy="1009650"/>
          </a:xfrm>
        </p:spPr>
        <p:txBody>
          <a:bodyPr>
            <a:noAutofit/>
          </a:bodyPr>
          <a:lstStyle/>
          <a:p>
            <a:pPr algn="l"/>
            <a:b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KanCare Overview - Current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KanCare Renewal Stakeholder Feedback Forums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4</a:t>
            </a:fld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8" name="Picture 2" descr="KanCare logo Blue Gold 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426" y="5814155"/>
            <a:ext cx="1616242" cy="879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" y="1162050"/>
            <a:ext cx="83439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KanCare 1115 Waiver Project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year 4 of a 5 year demonstration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95% of populations and services included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Break down silos of care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quality/outcomes while bending cost curve down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integrated, coordinated care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emphasis on health, wellness, prevention, early detection and early intervention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800" b="1" dirty="0">
              <a:solidFill>
                <a:srgbClr val="00206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" y="13716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333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1289" y="152400"/>
            <a:ext cx="8153400" cy="9906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Current KanCare Beneficiaries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5</a:t>
            </a:fld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84" y="5816044"/>
            <a:ext cx="161607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1288" y="1598613"/>
            <a:ext cx="8187891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Pregnant Women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Individuals with disabilities (physical, intellectual, developmental)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assisted children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Kids with autism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Frail elderly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Able-bodied parents/caretakers under 38% FPL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Individuals with traumatic brain injury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Individuals with severe emotional disturbance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Individuals with breast and cervical cancer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Individuals with tuberculosis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Individuals with HIV and AIDS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" y="14478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478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52400"/>
            <a:ext cx="8153400" cy="1009650"/>
          </a:xfrm>
        </p:spPr>
        <p:txBody>
          <a:bodyPr>
            <a:noAutofit/>
          </a:bodyPr>
          <a:lstStyle/>
          <a:p>
            <a:pPr algn="l"/>
            <a:b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KanCare Benefits for Kansas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KanCare Renewal Stakeholder Feedback Forums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6</a:t>
            </a:fld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8" name="Picture 2" descr="KanCare logo Blue Gold 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426" y="5814155"/>
            <a:ext cx="1616242" cy="879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" y="1162050"/>
            <a:ext cx="83439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Added new services and benefits (Bariatric surgery, heart and lung transplants and Value Added Services)</a:t>
            </a:r>
          </a:p>
          <a:p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" y="13716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99987"/>
              </p:ext>
            </p:extLst>
          </p:nvPr>
        </p:nvGraphicFramePr>
        <p:xfrm>
          <a:off x="495300" y="3482181"/>
          <a:ext cx="8252460" cy="2316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8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7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1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4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540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2013 through 2015</a:t>
                      </a:r>
                      <a:endParaRPr lang="en-US" sz="2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Total members getting value added services</a:t>
                      </a:r>
                      <a:endParaRPr lang="en-US" sz="2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Total units of value added services provided</a:t>
                      </a:r>
                      <a:endParaRPr lang="en-US" sz="2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Total value of value added services provided</a:t>
                      </a:r>
                      <a:endParaRPr lang="en-US" sz="2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5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Combined three KanCare MCOs</a:t>
                      </a:r>
                      <a:endParaRPr lang="en-US" sz="2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520,515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1,722,637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$14,634,532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953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52400"/>
            <a:ext cx="8153400" cy="1009650"/>
          </a:xfrm>
        </p:spPr>
        <p:txBody>
          <a:bodyPr>
            <a:noAutofit/>
          </a:bodyPr>
          <a:lstStyle/>
          <a:p>
            <a:pPr algn="l"/>
            <a:b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KanCare Cost Comparison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KanCare Renewal Stakeholder Feedback Forums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7</a:t>
            </a:fld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8" name="Picture 2" descr="KanCare logo Blue Gold 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426" y="5814155"/>
            <a:ext cx="1616242" cy="879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" y="1162050"/>
            <a:ext cx="83439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800" b="1" dirty="0">
              <a:solidFill>
                <a:srgbClr val="00206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" y="13716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177001631"/>
              </p:ext>
            </p:extLst>
          </p:nvPr>
        </p:nvGraphicFramePr>
        <p:xfrm>
          <a:off x="990600" y="1617290"/>
          <a:ext cx="6934200" cy="4402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69189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52400"/>
            <a:ext cx="8153400" cy="9906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Medicaid Cost by Population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04800" y="6254043"/>
            <a:ext cx="6477000" cy="365125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KanCare Renewal Stakeholder Feedback Forums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8</a:t>
            </a:fld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8" name="Picture 2" descr="KanCare logo Blue Gold 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426" y="5814155"/>
            <a:ext cx="1616242" cy="879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52400" y="1312354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" y="1289840"/>
            <a:ext cx="8534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800" b="1" dirty="0">
              <a:solidFill>
                <a:schemeClr val="tx2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940755"/>
              </p:ext>
            </p:extLst>
          </p:nvPr>
        </p:nvGraphicFramePr>
        <p:xfrm>
          <a:off x="895350" y="2054809"/>
          <a:ext cx="7353300" cy="3207298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5967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SFY 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SFY 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SFY 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Children/Families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$758,635,561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$912,105,856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$1,018,413,861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0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Individuals with Disabilities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$1,195,106,320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$1,261,568,920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$1,329,427,581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0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Elderly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$516,331,676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$537,847,233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$587,174,646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90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MediKan/Other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$33,276,183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$34,644,315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$27,276,844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5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$2,503,349,740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$2,746,166,325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$2,962,292,931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636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KanCare - Utilization Comparison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KanCare Renewal Stakeholder Feedback Forums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9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8680" y="1940322"/>
            <a:ext cx="74676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3838" indent="-223838"/>
            <a:endParaRPr lang="en-US" sz="3200" b="1" dirty="0">
              <a:solidFill>
                <a:schemeClr val="tx2"/>
              </a:solidFill>
              <a:cs typeface="Arial" pitchFamily="34" charset="0"/>
            </a:endParaRPr>
          </a:p>
          <a:p>
            <a:pPr marL="223838" indent="-223838"/>
            <a:endParaRPr lang="en-US" sz="3200" b="1" dirty="0">
              <a:solidFill>
                <a:schemeClr val="tx2"/>
              </a:solidFill>
              <a:cs typeface="Arial" pitchFamily="34" charset="0"/>
            </a:endParaRPr>
          </a:p>
          <a:p>
            <a:pPr marL="223838" indent="-223838"/>
            <a:br>
              <a:rPr lang="en-US" sz="2800" b="1" dirty="0">
                <a:solidFill>
                  <a:schemeClr val="tx2"/>
                </a:solidFill>
                <a:cs typeface="Arial" pitchFamily="34" charset="0"/>
              </a:rPr>
            </a:br>
            <a:endParaRPr lang="en-US" sz="2800" b="1" dirty="0">
              <a:solidFill>
                <a:schemeClr val="tx2"/>
              </a:solidFill>
              <a:cs typeface="Arial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2" descr="KanCare logo Blue Gold 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5000"/>
            <a:ext cx="1616242" cy="879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04800" y="15240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6849" y="1615899"/>
            <a:ext cx="5788351" cy="439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075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42580</TotalTime>
  <Words>1186</Words>
  <Application>Microsoft Office PowerPoint</Application>
  <PresentationFormat>On-screen Show (4:3)</PresentationFormat>
  <Paragraphs>273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Verdana</vt:lpstr>
      <vt:lpstr>Office Theme</vt:lpstr>
      <vt:lpstr>PowerPoint Presentation</vt:lpstr>
      <vt:lpstr> KanCare Stakeholder Forums</vt:lpstr>
      <vt:lpstr> KanCare – Time To Renew</vt:lpstr>
      <vt:lpstr> KanCare Overview - Current</vt:lpstr>
      <vt:lpstr>Current KanCare Beneficiaries</vt:lpstr>
      <vt:lpstr> KanCare Benefits for Kansas</vt:lpstr>
      <vt:lpstr> KanCare Cost Comparison</vt:lpstr>
      <vt:lpstr>Medicaid Cost by Population</vt:lpstr>
      <vt:lpstr>KanCare - Utilization Comparison</vt:lpstr>
      <vt:lpstr>KanCare Renewal - Process</vt:lpstr>
      <vt:lpstr>KanCare – Potential Changes</vt:lpstr>
      <vt:lpstr>Coordination/Integration of Care</vt:lpstr>
      <vt:lpstr>Questions to Consider</vt:lpstr>
      <vt:lpstr>Outcomes-Driven Payment</vt:lpstr>
      <vt:lpstr>Pay for Performance Plan - Iowa</vt:lpstr>
      <vt:lpstr>Episode Based Payments</vt:lpstr>
      <vt:lpstr>Population Based Payment Model</vt:lpstr>
      <vt:lpstr>Population Based Payment Model - Outcomes</vt:lpstr>
      <vt:lpstr>Questions to Consider</vt:lpstr>
      <vt:lpstr>Waiver Integration </vt:lpstr>
      <vt:lpstr>Questions to Consider</vt:lpstr>
      <vt:lpstr>KanCare – Other Issues</vt:lpstr>
      <vt:lpstr>KanCare Renewal - Input</vt:lpstr>
      <vt:lpstr>PowerPoint Presentation</vt:lpstr>
    </vt:vector>
  </TitlesOfParts>
  <Company>KDHE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KDHE, social media and you</dc:title>
  <dc:creator>Jonathan Larance</dc:creator>
  <cp:lastModifiedBy>Lindsey Stillwell</cp:lastModifiedBy>
  <cp:revision>985</cp:revision>
  <cp:lastPrinted>2016-05-24T17:22:11Z</cp:lastPrinted>
  <dcterms:created xsi:type="dcterms:W3CDTF">2011-05-02T20:27:07Z</dcterms:created>
  <dcterms:modified xsi:type="dcterms:W3CDTF">2016-06-10T21:22:49Z</dcterms:modified>
</cp:coreProperties>
</file>