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9" r:id="rId2"/>
    <p:sldId id="261" r:id="rId3"/>
    <p:sldId id="262" r:id="rId4"/>
    <p:sldId id="263" r:id="rId5"/>
    <p:sldId id="291" r:id="rId6"/>
    <p:sldId id="292" r:id="rId7"/>
    <p:sldId id="264" r:id="rId8"/>
    <p:sldId id="265" r:id="rId9"/>
    <p:sldId id="269" r:id="rId10"/>
    <p:sldId id="270" r:id="rId11"/>
    <p:sldId id="268"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90" r:id="rId27"/>
    <p:sldId id="286" r:id="rId28"/>
    <p:sldId id="285" r:id="rId29"/>
    <p:sldId id="287" r:id="rId30"/>
    <p:sldId id="289" r:id="rId31"/>
    <p:sldId id="26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68223" autoAdjust="0"/>
  </p:normalViewPr>
  <p:slideViewPr>
    <p:cSldViewPr>
      <p:cViewPr varScale="1">
        <p:scale>
          <a:sx n="74" d="100"/>
          <a:sy n="74" d="100"/>
        </p:scale>
        <p:origin x="144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9" d="100"/>
          <a:sy n="89" d="100"/>
        </p:scale>
        <p:origin x="379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61D52-58C7-4EB4-8461-A51DB73C21BD}"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F2C7DDE1-98F7-4366-8405-10C04D97F106}">
      <dgm:prSet phldrT="[Text]"/>
      <dgm:spPr/>
      <dgm:t>
        <a:bodyPr/>
        <a:lstStyle/>
        <a:p>
          <a:r>
            <a:rPr lang="en-US" dirty="0" smtClean="0"/>
            <a:t>Data Entry</a:t>
          </a:r>
          <a:endParaRPr lang="en-US" dirty="0"/>
        </a:p>
      </dgm:t>
    </dgm:pt>
    <dgm:pt modelId="{2997CCDB-98B7-432E-81E2-78A76C95F300}" type="parTrans" cxnId="{811A82A4-5E01-41C4-B755-330B8B9B948E}">
      <dgm:prSet/>
      <dgm:spPr/>
      <dgm:t>
        <a:bodyPr/>
        <a:lstStyle/>
        <a:p>
          <a:endParaRPr lang="en-US"/>
        </a:p>
      </dgm:t>
    </dgm:pt>
    <dgm:pt modelId="{74FAC95D-3062-4962-9339-0B236CC8DF84}" type="sibTrans" cxnId="{811A82A4-5E01-41C4-B755-330B8B9B948E}">
      <dgm:prSet/>
      <dgm:spPr/>
      <dgm:t>
        <a:bodyPr/>
        <a:lstStyle/>
        <a:p>
          <a:endParaRPr lang="en-US"/>
        </a:p>
      </dgm:t>
    </dgm:pt>
    <dgm:pt modelId="{33F54231-7482-4425-8AB8-7EC41B0E0760}">
      <dgm:prSet phldrT="[Text]" custT="1"/>
      <dgm:spPr/>
      <dgm:t>
        <a:bodyPr/>
        <a:lstStyle/>
        <a:p>
          <a:r>
            <a:rPr lang="en-US" sz="2200" dirty="0" smtClean="0"/>
            <a:t>Data Entry will continue business as usual. No business process changes.</a:t>
          </a:r>
          <a:endParaRPr lang="en-US" sz="2200" dirty="0"/>
        </a:p>
      </dgm:t>
    </dgm:pt>
    <dgm:pt modelId="{68F51D54-B7B2-482A-B77B-5D770A8E180E}" type="parTrans" cxnId="{E22B0DE9-6C7C-4804-9499-4242055D7487}">
      <dgm:prSet/>
      <dgm:spPr/>
      <dgm:t>
        <a:bodyPr/>
        <a:lstStyle/>
        <a:p>
          <a:endParaRPr lang="en-US"/>
        </a:p>
      </dgm:t>
    </dgm:pt>
    <dgm:pt modelId="{A7C14644-B732-4F7A-8941-9B2FAC3B2FB7}" type="sibTrans" cxnId="{E22B0DE9-6C7C-4804-9499-4242055D7487}">
      <dgm:prSet/>
      <dgm:spPr/>
      <dgm:t>
        <a:bodyPr/>
        <a:lstStyle/>
        <a:p>
          <a:endParaRPr lang="en-US"/>
        </a:p>
      </dgm:t>
    </dgm:pt>
    <dgm:pt modelId="{83401640-4824-4B2A-B962-387137D353D8}">
      <dgm:prSet phldrT="[Text]"/>
      <dgm:spPr/>
      <dgm:t>
        <a:bodyPr/>
        <a:lstStyle/>
        <a:p>
          <a:r>
            <a:rPr lang="en-US" dirty="0" smtClean="0"/>
            <a:t>Registration</a:t>
          </a:r>
          <a:endParaRPr lang="en-US" dirty="0"/>
        </a:p>
      </dgm:t>
    </dgm:pt>
    <dgm:pt modelId="{D7B842BC-6F83-41EC-B5F4-9DD1EB03E2F9}" type="parTrans" cxnId="{80F8F521-B55C-423E-8097-B9D629501ECC}">
      <dgm:prSet/>
      <dgm:spPr/>
      <dgm:t>
        <a:bodyPr/>
        <a:lstStyle/>
        <a:p>
          <a:endParaRPr lang="en-US"/>
        </a:p>
      </dgm:t>
    </dgm:pt>
    <dgm:pt modelId="{1CD054A7-8919-4B66-9EC4-4FFD74749247}" type="sibTrans" cxnId="{80F8F521-B55C-423E-8097-B9D629501ECC}">
      <dgm:prSet/>
      <dgm:spPr/>
      <dgm:t>
        <a:bodyPr/>
        <a:lstStyle/>
        <a:p>
          <a:endParaRPr lang="en-US"/>
        </a:p>
      </dgm:t>
    </dgm:pt>
    <dgm:pt modelId="{D7A4BEC5-DB34-4885-8D3F-C998737416D9}">
      <dgm:prSet phldrT="[Text]"/>
      <dgm:spPr/>
      <dgm:t>
        <a:bodyPr/>
        <a:lstStyle/>
        <a:p>
          <a:r>
            <a:rPr lang="en-US" dirty="0" smtClean="0"/>
            <a:t> </a:t>
          </a:r>
          <a:endParaRPr lang="en-US" dirty="0"/>
        </a:p>
      </dgm:t>
    </dgm:pt>
    <dgm:pt modelId="{B8E35E76-EA5D-47F2-B10A-68B963A99176}" type="parTrans" cxnId="{BD69611A-36B8-40ED-A830-15B95026DF7A}">
      <dgm:prSet/>
      <dgm:spPr/>
      <dgm:t>
        <a:bodyPr/>
        <a:lstStyle/>
        <a:p>
          <a:endParaRPr lang="en-US"/>
        </a:p>
      </dgm:t>
    </dgm:pt>
    <dgm:pt modelId="{DFB58CA8-003E-4763-8FDC-03A42ECDB3E0}" type="sibTrans" cxnId="{BD69611A-36B8-40ED-A830-15B95026DF7A}">
      <dgm:prSet/>
      <dgm:spPr/>
      <dgm:t>
        <a:bodyPr/>
        <a:lstStyle/>
        <a:p>
          <a:endParaRPr lang="en-US"/>
        </a:p>
      </dgm:t>
    </dgm:pt>
    <dgm:pt modelId="{41B6CD46-6643-4C10-969B-5C059FE80D8F}">
      <dgm:prSet phldrT="[Text]" custT="1"/>
      <dgm:spPr/>
      <dgm:t>
        <a:bodyPr/>
        <a:lstStyle/>
        <a:p>
          <a:r>
            <a:rPr lang="en-US" sz="2200" dirty="0" smtClean="0"/>
            <a:t>Registration will link all e-Apps regardless of any existing e-Apps on a case.</a:t>
          </a:r>
          <a:endParaRPr lang="en-US" sz="2200" dirty="0"/>
        </a:p>
      </dgm:t>
    </dgm:pt>
    <dgm:pt modelId="{D32EB40B-C60B-40C0-B305-4312FD71611D}" type="parTrans" cxnId="{52525BE3-8E60-43EA-AF91-DC7B8C8ECA35}">
      <dgm:prSet/>
      <dgm:spPr/>
      <dgm:t>
        <a:bodyPr/>
        <a:lstStyle/>
        <a:p>
          <a:endParaRPr lang="en-US"/>
        </a:p>
      </dgm:t>
    </dgm:pt>
    <dgm:pt modelId="{DC24C44A-4408-4D58-99D5-37264C47701C}" type="sibTrans" cxnId="{52525BE3-8E60-43EA-AF91-DC7B8C8ECA35}">
      <dgm:prSet/>
      <dgm:spPr/>
      <dgm:t>
        <a:bodyPr/>
        <a:lstStyle/>
        <a:p>
          <a:endParaRPr lang="en-US"/>
        </a:p>
      </dgm:t>
    </dgm:pt>
    <dgm:pt modelId="{D648DB06-6482-4E7A-9E1A-7678F1CB3AAB}">
      <dgm:prSet phldrT="[Text]"/>
      <dgm:spPr/>
      <dgm:t>
        <a:bodyPr/>
        <a:lstStyle/>
        <a:p>
          <a:r>
            <a:rPr lang="en-US" dirty="0" smtClean="0"/>
            <a:t>Eligibility</a:t>
          </a:r>
          <a:endParaRPr lang="en-US" dirty="0"/>
        </a:p>
      </dgm:t>
    </dgm:pt>
    <dgm:pt modelId="{19A93BB3-9A2C-4DEE-9B41-A16505816DE0}" type="parTrans" cxnId="{36FD176C-C34C-4E16-B48C-4F757EDE3056}">
      <dgm:prSet/>
      <dgm:spPr/>
      <dgm:t>
        <a:bodyPr/>
        <a:lstStyle/>
        <a:p>
          <a:endParaRPr lang="en-US"/>
        </a:p>
      </dgm:t>
    </dgm:pt>
    <dgm:pt modelId="{C7BCD6CB-4219-4A6C-8264-F205EA68F871}" type="sibTrans" cxnId="{36FD176C-C34C-4E16-B48C-4F757EDE3056}">
      <dgm:prSet/>
      <dgm:spPr/>
      <dgm:t>
        <a:bodyPr/>
        <a:lstStyle/>
        <a:p>
          <a:endParaRPr lang="en-US"/>
        </a:p>
      </dgm:t>
    </dgm:pt>
    <dgm:pt modelId="{82CB0036-2B2F-4774-B50D-9A59A3AF9269}">
      <dgm:prSet phldrT="[Text]"/>
      <dgm:spPr/>
      <dgm:t>
        <a:bodyPr/>
        <a:lstStyle/>
        <a:p>
          <a:r>
            <a:rPr lang="en-US" dirty="0" smtClean="0"/>
            <a:t> </a:t>
          </a:r>
          <a:endParaRPr lang="en-US" dirty="0"/>
        </a:p>
      </dgm:t>
    </dgm:pt>
    <dgm:pt modelId="{2D8E050D-233C-4DA3-9563-E70BED3302A1}" type="parTrans" cxnId="{4CC91F7C-DF1F-4B82-A923-BBCF10E9B2F4}">
      <dgm:prSet/>
      <dgm:spPr/>
      <dgm:t>
        <a:bodyPr/>
        <a:lstStyle/>
        <a:p>
          <a:endParaRPr lang="en-US"/>
        </a:p>
      </dgm:t>
    </dgm:pt>
    <dgm:pt modelId="{DCA84636-6F4B-460C-9E34-7F7D883B02E3}" type="sibTrans" cxnId="{4CC91F7C-DF1F-4B82-A923-BBCF10E9B2F4}">
      <dgm:prSet/>
      <dgm:spPr/>
      <dgm:t>
        <a:bodyPr/>
        <a:lstStyle/>
        <a:p>
          <a:endParaRPr lang="en-US"/>
        </a:p>
      </dgm:t>
    </dgm:pt>
    <dgm:pt modelId="{815DD79C-E25B-4992-848C-530D66AB40DD}">
      <dgm:prSet phldrT="[Text]" custT="1"/>
      <dgm:spPr/>
      <dgm:t>
        <a:bodyPr/>
        <a:lstStyle/>
        <a:p>
          <a:r>
            <a:rPr lang="en-US" sz="2200" dirty="0" smtClean="0"/>
            <a:t>Eligibility will now have to complete Data Acceptance on all applications. </a:t>
          </a:r>
          <a:endParaRPr lang="en-US" sz="2200" dirty="0"/>
        </a:p>
      </dgm:t>
    </dgm:pt>
    <dgm:pt modelId="{7827BED9-9B33-4D74-8169-02BD9826BFDC}" type="parTrans" cxnId="{769D58C9-82CE-4849-A96A-EA19146F6DB2}">
      <dgm:prSet/>
      <dgm:spPr/>
      <dgm:t>
        <a:bodyPr/>
        <a:lstStyle/>
        <a:p>
          <a:endParaRPr lang="en-US"/>
        </a:p>
      </dgm:t>
    </dgm:pt>
    <dgm:pt modelId="{22895ABC-9776-44B4-9CEC-066F19112AA0}" type="sibTrans" cxnId="{769D58C9-82CE-4849-A96A-EA19146F6DB2}">
      <dgm:prSet/>
      <dgm:spPr/>
      <dgm:t>
        <a:bodyPr/>
        <a:lstStyle/>
        <a:p>
          <a:endParaRPr lang="en-US"/>
        </a:p>
      </dgm:t>
    </dgm:pt>
    <dgm:pt modelId="{1B296FA7-A440-4A42-9A30-B76BF4C34F73}">
      <dgm:prSet phldrT="[Text]" custT="1"/>
      <dgm:spPr/>
      <dgm:t>
        <a:bodyPr/>
        <a:lstStyle/>
        <a:p>
          <a:r>
            <a:rPr lang="en-US" sz="2200" dirty="0" smtClean="0">
              <a:solidFill>
                <a:schemeClr val="tx1"/>
              </a:solidFill>
            </a:rPr>
            <a:t>Registration will manually assign a worker ID to e-Apps</a:t>
          </a:r>
          <a:r>
            <a:rPr lang="en-US" sz="2400" dirty="0" smtClean="0">
              <a:solidFill>
                <a:schemeClr val="tx1"/>
              </a:solidFill>
            </a:rPr>
            <a:t>.</a:t>
          </a:r>
          <a:endParaRPr lang="en-US" sz="2400" dirty="0">
            <a:solidFill>
              <a:schemeClr val="tx1"/>
            </a:solidFill>
          </a:endParaRPr>
        </a:p>
      </dgm:t>
    </dgm:pt>
    <dgm:pt modelId="{B0CD65AA-1B5A-466F-8F24-0A36B116513A}" type="parTrans" cxnId="{E9076712-EDD0-411D-9502-1B66F18C187A}">
      <dgm:prSet/>
      <dgm:spPr/>
      <dgm:t>
        <a:bodyPr/>
        <a:lstStyle/>
        <a:p>
          <a:endParaRPr lang="en-US"/>
        </a:p>
      </dgm:t>
    </dgm:pt>
    <dgm:pt modelId="{121CBE6B-7807-4D7E-B341-76B9470E8135}" type="sibTrans" cxnId="{E9076712-EDD0-411D-9502-1B66F18C187A}">
      <dgm:prSet/>
      <dgm:spPr/>
      <dgm:t>
        <a:bodyPr/>
        <a:lstStyle/>
        <a:p>
          <a:endParaRPr lang="en-US"/>
        </a:p>
      </dgm:t>
    </dgm:pt>
    <dgm:pt modelId="{3E05D8E7-2982-40EE-9178-CFDA45BFFD92}">
      <dgm:prSet phldrT="[Text]"/>
      <dgm:spPr/>
      <dgm:t>
        <a:bodyPr/>
        <a:lstStyle/>
        <a:p>
          <a:r>
            <a:rPr lang="en-US" dirty="0" smtClean="0"/>
            <a:t> </a:t>
          </a:r>
          <a:endParaRPr lang="en-US" dirty="0"/>
        </a:p>
      </dgm:t>
    </dgm:pt>
    <dgm:pt modelId="{734DE184-97EB-40BF-AFF2-09CFAEF3AEB0}" type="sibTrans" cxnId="{D5BE85B7-4F5D-4240-97CF-821679588416}">
      <dgm:prSet/>
      <dgm:spPr/>
      <dgm:t>
        <a:bodyPr/>
        <a:lstStyle/>
        <a:p>
          <a:endParaRPr lang="en-US"/>
        </a:p>
      </dgm:t>
    </dgm:pt>
    <dgm:pt modelId="{677CCA0B-8AB8-4D17-A712-F419CC6E7577}" type="parTrans" cxnId="{D5BE85B7-4F5D-4240-97CF-821679588416}">
      <dgm:prSet/>
      <dgm:spPr/>
      <dgm:t>
        <a:bodyPr/>
        <a:lstStyle/>
        <a:p>
          <a:endParaRPr lang="en-US"/>
        </a:p>
      </dgm:t>
    </dgm:pt>
    <dgm:pt modelId="{BC9A47DC-EFBB-4BC5-92EE-4FD7A7E62A8F}">
      <dgm:prSet phldrT="[Text]" custT="1"/>
      <dgm:spPr/>
      <dgm:t>
        <a:bodyPr/>
        <a:lstStyle/>
        <a:p>
          <a:r>
            <a:rPr lang="en-US" sz="2200" dirty="0" smtClean="0"/>
            <a:t>Understand that around implementation there will be cases that have been registered using the old process for a short time.</a:t>
          </a:r>
          <a:endParaRPr lang="en-US" sz="2200" dirty="0"/>
        </a:p>
      </dgm:t>
    </dgm:pt>
    <dgm:pt modelId="{1A9D96CC-4D0E-4D83-BE84-73B70E6C9A8C}" type="parTrans" cxnId="{27FBABFF-1936-4C0E-8D21-9331898531E6}">
      <dgm:prSet/>
      <dgm:spPr/>
    </dgm:pt>
    <dgm:pt modelId="{D4740CE9-C25C-4732-8437-DDD3B9CFE41E}" type="sibTrans" cxnId="{27FBABFF-1936-4C0E-8D21-9331898531E6}">
      <dgm:prSet/>
      <dgm:spPr/>
    </dgm:pt>
    <dgm:pt modelId="{FECB68B7-6298-4607-8CE8-00250B72457E}" type="pres">
      <dgm:prSet presAssocID="{B3661D52-58C7-4EB4-8461-A51DB73C21BD}" presName="Name0" presStyleCnt="0">
        <dgm:presLayoutVars>
          <dgm:chMax/>
          <dgm:chPref val="3"/>
          <dgm:dir/>
          <dgm:animOne val="branch"/>
          <dgm:animLvl val="lvl"/>
        </dgm:presLayoutVars>
      </dgm:prSet>
      <dgm:spPr/>
      <dgm:t>
        <a:bodyPr/>
        <a:lstStyle/>
        <a:p>
          <a:endParaRPr lang="en-US"/>
        </a:p>
      </dgm:t>
    </dgm:pt>
    <dgm:pt modelId="{71024FD2-574B-4E33-B49A-5FFC3C558F52}" type="pres">
      <dgm:prSet presAssocID="{F2C7DDE1-98F7-4366-8405-10C04D97F106}" presName="composite" presStyleCnt="0"/>
      <dgm:spPr/>
    </dgm:pt>
    <dgm:pt modelId="{E5E7137F-25B6-49D1-BA5D-3338410CD7FE}" type="pres">
      <dgm:prSet presAssocID="{F2C7DDE1-98F7-4366-8405-10C04D97F106}" presName="FirstChild" presStyleLbl="revTx" presStyleIdx="0" presStyleCnt="6">
        <dgm:presLayoutVars>
          <dgm:chMax val="0"/>
          <dgm:chPref val="0"/>
          <dgm:bulletEnabled val="1"/>
        </dgm:presLayoutVars>
      </dgm:prSet>
      <dgm:spPr/>
      <dgm:t>
        <a:bodyPr/>
        <a:lstStyle/>
        <a:p>
          <a:endParaRPr lang="en-US"/>
        </a:p>
      </dgm:t>
    </dgm:pt>
    <dgm:pt modelId="{322577A3-EFDE-48A5-8BA7-38C564DB67EF}" type="pres">
      <dgm:prSet presAssocID="{F2C7DDE1-98F7-4366-8405-10C04D97F106}" presName="Parent" presStyleLbl="alignNode1" presStyleIdx="0" presStyleCnt="3">
        <dgm:presLayoutVars>
          <dgm:chMax val="3"/>
          <dgm:chPref val="3"/>
          <dgm:bulletEnabled val="1"/>
        </dgm:presLayoutVars>
      </dgm:prSet>
      <dgm:spPr/>
      <dgm:t>
        <a:bodyPr/>
        <a:lstStyle/>
        <a:p>
          <a:endParaRPr lang="en-US"/>
        </a:p>
      </dgm:t>
    </dgm:pt>
    <dgm:pt modelId="{87FDE8C4-79D8-4AB1-89C5-8E9CE25D7FFC}" type="pres">
      <dgm:prSet presAssocID="{F2C7DDE1-98F7-4366-8405-10C04D97F106}" presName="Accent" presStyleLbl="parChTrans1D1" presStyleIdx="0" presStyleCnt="3"/>
      <dgm:spPr/>
    </dgm:pt>
    <dgm:pt modelId="{716C8EF5-2118-4B12-AF34-BD4173967731}" type="pres">
      <dgm:prSet presAssocID="{F2C7DDE1-98F7-4366-8405-10C04D97F106}" presName="Child" presStyleLbl="revTx" presStyleIdx="1" presStyleCnt="6">
        <dgm:presLayoutVars>
          <dgm:chMax val="0"/>
          <dgm:chPref val="0"/>
          <dgm:bulletEnabled val="1"/>
        </dgm:presLayoutVars>
      </dgm:prSet>
      <dgm:spPr/>
      <dgm:t>
        <a:bodyPr/>
        <a:lstStyle/>
        <a:p>
          <a:endParaRPr lang="en-US"/>
        </a:p>
      </dgm:t>
    </dgm:pt>
    <dgm:pt modelId="{5A7CBBF2-F21A-4098-8353-FF95D4A8C3D1}" type="pres">
      <dgm:prSet presAssocID="{74FAC95D-3062-4962-9339-0B236CC8DF84}" presName="sibTrans" presStyleCnt="0"/>
      <dgm:spPr/>
    </dgm:pt>
    <dgm:pt modelId="{3165558B-55D1-4F9D-9D67-FB78631C553E}" type="pres">
      <dgm:prSet presAssocID="{83401640-4824-4B2A-B962-387137D353D8}" presName="composite" presStyleCnt="0"/>
      <dgm:spPr/>
    </dgm:pt>
    <dgm:pt modelId="{70215C1A-3971-4694-B5E0-219DFFB6B01B}" type="pres">
      <dgm:prSet presAssocID="{83401640-4824-4B2A-B962-387137D353D8}" presName="FirstChild" presStyleLbl="revTx" presStyleIdx="2" presStyleCnt="6">
        <dgm:presLayoutVars>
          <dgm:chMax val="0"/>
          <dgm:chPref val="0"/>
          <dgm:bulletEnabled val="1"/>
        </dgm:presLayoutVars>
      </dgm:prSet>
      <dgm:spPr/>
      <dgm:t>
        <a:bodyPr/>
        <a:lstStyle/>
        <a:p>
          <a:endParaRPr lang="en-US"/>
        </a:p>
      </dgm:t>
    </dgm:pt>
    <dgm:pt modelId="{C65CD31F-D401-4563-9B6E-DB9EF35A5D76}" type="pres">
      <dgm:prSet presAssocID="{83401640-4824-4B2A-B962-387137D353D8}" presName="Parent" presStyleLbl="alignNode1" presStyleIdx="1" presStyleCnt="3">
        <dgm:presLayoutVars>
          <dgm:chMax val="3"/>
          <dgm:chPref val="3"/>
          <dgm:bulletEnabled val="1"/>
        </dgm:presLayoutVars>
      </dgm:prSet>
      <dgm:spPr/>
      <dgm:t>
        <a:bodyPr/>
        <a:lstStyle/>
        <a:p>
          <a:endParaRPr lang="en-US"/>
        </a:p>
      </dgm:t>
    </dgm:pt>
    <dgm:pt modelId="{D9763301-292E-4C8C-B15D-18A69F3BB391}" type="pres">
      <dgm:prSet presAssocID="{83401640-4824-4B2A-B962-387137D353D8}" presName="Accent" presStyleLbl="parChTrans1D1" presStyleIdx="1" presStyleCnt="3"/>
      <dgm:spPr/>
    </dgm:pt>
    <dgm:pt modelId="{653DBF1B-A685-4378-A6D1-63C8892CAE2D}" type="pres">
      <dgm:prSet presAssocID="{83401640-4824-4B2A-B962-387137D353D8}" presName="Child" presStyleLbl="revTx" presStyleIdx="3" presStyleCnt="6">
        <dgm:presLayoutVars>
          <dgm:chMax val="0"/>
          <dgm:chPref val="0"/>
          <dgm:bulletEnabled val="1"/>
        </dgm:presLayoutVars>
      </dgm:prSet>
      <dgm:spPr/>
      <dgm:t>
        <a:bodyPr/>
        <a:lstStyle/>
        <a:p>
          <a:endParaRPr lang="en-US"/>
        </a:p>
      </dgm:t>
    </dgm:pt>
    <dgm:pt modelId="{464ED881-0309-4DEC-8A97-ABC690AE6352}" type="pres">
      <dgm:prSet presAssocID="{1CD054A7-8919-4B66-9EC4-4FFD74749247}" presName="sibTrans" presStyleCnt="0"/>
      <dgm:spPr/>
    </dgm:pt>
    <dgm:pt modelId="{D07FEBCE-08F3-492E-A09F-AE7FDD1B837F}" type="pres">
      <dgm:prSet presAssocID="{D648DB06-6482-4E7A-9E1A-7678F1CB3AAB}" presName="composite" presStyleCnt="0"/>
      <dgm:spPr/>
    </dgm:pt>
    <dgm:pt modelId="{27F2A2F5-CF09-4608-AD33-41003CD06AE6}" type="pres">
      <dgm:prSet presAssocID="{D648DB06-6482-4E7A-9E1A-7678F1CB3AAB}" presName="FirstChild" presStyleLbl="revTx" presStyleIdx="4" presStyleCnt="6">
        <dgm:presLayoutVars>
          <dgm:chMax val="0"/>
          <dgm:chPref val="0"/>
          <dgm:bulletEnabled val="1"/>
        </dgm:presLayoutVars>
      </dgm:prSet>
      <dgm:spPr/>
      <dgm:t>
        <a:bodyPr/>
        <a:lstStyle/>
        <a:p>
          <a:endParaRPr lang="en-US"/>
        </a:p>
      </dgm:t>
    </dgm:pt>
    <dgm:pt modelId="{9CA48A39-5B17-42D5-8B8A-DE408BD6493E}" type="pres">
      <dgm:prSet presAssocID="{D648DB06-6482-4E7A-9E1A-7678F1CB3AAB}" presName="Parent" presStyleLbl="alignNode1" presStyleIdx="2" presStyleCnt="3">
        <dgm:presLayoutVars>
          <dgm:chMax val="3"/>
          <dgm:chPref val="3"/>
          <dgm:bulletEnabled val="1"/>
        </dgm:presLayoutVars>
      </dgm:prSet>
      <dgm:spPr/>
      <dgm:t>
        <a:bodyPr/>
        <a:lstStyle/>
        <a:p>
          <a:endParaRPr lang="en-US"/>
        </a:p>
      </dgm:t>
    </dgm:pt>
    <dgm:pt modelId="{70FBBACD-9E87-4855-AF19-1578EA6523D0}" type="pres">
      <dgm:prSet presAssocID="{D648DB06-6482-4E7A-9E1A-7678F1CB3AAB}" presName="Accent" presStyleLbl="parChTrans1D1" presStyleIdx="2" presStyleCnt="3"/>
      <dgm:spPr/>
    </dgm:pt>
    <dgm:pt modelId="{9C1210BB-2915-479D-AC66-7FF9E6DAF5C6}" type="pres">
      <dgm:prSet presAssocID="{D648DB06-6482-4E7A-9E1A-7678F1CB3AAB}" presName="Child" presStyleLbl="revTx" presStyleIdx="5" presStyleCnt="6">
        <dgm:presLayoutVars>
          <dgm:chMax val="0"/>
          <dgm:chPref val="0"/>
          <dgm:bulletEnabled val="1"/>
        </dgm:presLayoutVars>
      </dgm:prSet>
      <dgm:spPr/>
      <dgm:t>
        <a:bodyPr/>
        <a:lstStyle/>
        <a:p>
          <a:endParaRPr lang="en-US"/>
        </a:p>
      </dgm:t>
    </dgm:pt>
  </dgm:ptLst>
  <dgm:cxnLst>
    <dgm:cxn modelId="{4CC91F7C-DF1F-4B82-A923-BBCF10E9B2F4}" srcId="{D648DB06-6482-4E7A-9E1A-7678F1CB3AAB}" destId="{82CB0036-2B2F-4774-B50D-9A59A3AF9269}" srcOrd="0" destOrd="0" parTransId="{2D8E050D-233C-4DA3-9563-E70BED3302A1}" sibTransId="{DCA84636-6F4B-460C-9E34-7F7D883B02E3}"/>
    <dgm:cxn modelId="{B6978227-562E-4F2A-9DFE-F1C1492C8B06}" type="presOf" srcId="{D7A4BEC5-DB34-4885-8D3F-C998737416D9}" destId="{70215C1A-3971-4694-B5E0-219DFFB6B01B}" srcOrd="0" destOrd="0" presId="urn:microsoft.com/office/officeart/2011/layout/TabList"/>
    <dgm:cxn modelId="{4CB4F09B-824B-45CF-BBDC-7621C6473079}" type="presOf" srcId="{82CB0036-2B2F-4774-B50D-9A59A3AF9269}" destId="{27F2A2F5-CF09-4608-AD33-41003CD06AE6}" srcOrd="0" destOrd="0" presId="urn:microsoft.com/office/officeart/2011/layout/TabList"/>
    <dgm:cxn modelId="{27FBABFF-1936-4C0E-8D21-9331898531E6}" srcId="{D648DB06-6482-4E7A-9E1A-7678F1CB3AAB}" destId="{BC9A47DC-EFBB-4BC5-92EE-4FD7A7E62A8F}" srcOrd="2" destOrd="0" parTransId="{1A9D96CC-4D0E-4D83-BE84-73B70E6C9A8C}" sibTransId="{D4740CE9-C25C-4732-8437-DDD3B9CFE41E}"/>
    <dgm:cxn modelId="{11A9100C-EC44-4D03-B7F3-3F0BF9FC4D23}" type="presOf" srcId="{41B6CD46-6643-4C10-969B-5C059FE80D8F}" destId="{653DBF1B-A685-4378-A6D1-63C8892CAE2D}" srcOrd="0" destOrd="0" presId="urn:microsoft.com/office/officeart/2011/layout/TabList"/>
    <dgm:cxn modelId="{D5BE85B7-4F5D-4240-97CF-821679588416}" srcId="{F2C7DDE1-98F7-4366-8405-10C04D97F106}" destId="{3E05D8E7-2982-40EE-9178-CFDA45BFFD92}" srcOrd="0" destOrd="0" parTransId="{677CCA0B-8AB8-4D17-A712-F419CC6E7577}" sibTransId="{734DE184-97EB-40BF-AFF2-09CFAEF3AEB0}"/>
    <dgm:cxn modelId="{811A82A4-5E01-41C4-B755-330B8B9B948E}" srcId="{B3661D52-58C7-4EB4-8461-A51DB73C21BD}" destId="{F2C7DDE1-98F7-4366-8405-10C04D97F106}" srcOrd="0" destOrd="0" parTransId="{2997CCDB-98B7-432E-81E2-78A76C95F300}" sibTransId="{74FAC95D-3062-4962-9339-0B236CC8DF84}"/>
    <dgm:cxn modelId="{769D58C9-82CE-4849-A96A-EA19146F6DB2}" srcId="{D648DB06-6482-4E7A-9E1A-7678F1CB3AAB}" destId="{815DD79C-E25B-4992-848C-530D66AB40DD}" srcOrd="1" destOrd="0" parTransId="{7827BED9-9B33-4D74-8169-02BD9826BFDC}" sibTransId="{22895ABC-9776-44B4-9CEC-066F19112AA0}"/>
    <dgm:cxn modelId="{20E8D26A-68DC-4633-B22C-949F13E3B584}" type="presOf" srcId="{D648DB06-6482-4E7A-9E1A-7678F1CB3AAB}" destId="{9CA48A39-5B17-42D5-8B8A-DE408BD6493E}" srcOrd="0" destOrd="0" presId="urn:microsoft.com/office/officeart/2011/layout/TabList"/>
    <dgm:cxn modelId="{0FCFABFB-DC41-468F-A4D3-991878CBC326}" type="presOf" srcId="{33F54231-7482-4425-8AB8-7EC41B0E0760}" destId="{716C8EF5-2118-4B12-AF34-BD4173967731}" srcOrd="0" destOrd="0" presId="urn:microsoft.com/office/officeart/2011/layout/TabList"/>
    <dgm:cxn modelId="{52525BE3-8E60-43EA-AF91-DC7B8C8ECA35}" srcId="{83401640-4824-4B2A-B962-387137D353D8}" destId="{41B6CD46-6643-4C10-969B-5C059FE80D8F}" srcOrd="1" destOrd="0" parTransId="{D32EB40B-C60B-40C0-B305-4312FD71611D}" sibTransId="{DC24C44A-4408-4D58-99D5-37264C47701C}"/>
    <dgm:cxn modelId="{D82BD66F-2985-4366-8A55-BF835AACEE57}" type="presOf" srcId="{815DD79C-E25B-4992-848C-530D66AB40DD}" destId="{9C1210BB-2915-479D-AC66-7FF9E6DAF5C6}" srcOrd="0" destOrd="0" presId="urn:microsoft.com/office/officeart/2011/layout/TabList"/>
    <dgm:cxn modelId="{36ACC950-5F40-457C-9F89-EE68BC6D3370}" type="presOf" srcId="{83401640-4824-4B2A-B962-387137D353D8}" destId="{C65CD31F-D401-4563-9B6E-DB9EF35A5D76}" srcOrd="0" destOrd="0" presId="urn:microsoft.com/office/officeart/2011/layout/TabList"/>
    <dgm:cxn modelId="{8FBFE85D-1228-4079-A85E-EE01B6858126}" type="presOf" srcId="{B3661D52-58C7-4EB4-8461-A51DB73C21BD}" destId="{FECB68B7-6298-4607-8CE8-00250B72457E}" srcOrd="0" destOrd="0" presId="urn:microsoft.com/office/officeart/2011/layout/TabList"/>
    <dgm:cxn modelId="{346B1E1D-E777-4734-93E9-205338AFDBD2}" type="presOf" srcId="{BC9A47DC-EFBB-4BC5-92EE-4FD7A7E62A8F}" destId="{9C1210BB-2915-479D-AC66-7FF9E6DAF5C6}" srcOrd="0" destOrd="1" presId="urn:microsoft.com/office/officeart/2011/layout/TabList"/>
    <dgm:cxn modelId="{486670CB-2794-4AF2-A340-34C396E599CC}" type="presOf" srcId="{F2C7DDE1-98F7-4366-8405-10C04D97F106}" destId="{322577A3-EFDE-48A5-8BA7-38C564DB67EF}" srcOrd="0" destOrd="0" presId="urn:microsoft.com/office/officeart/2011/layout/TabList"/>
    <dgm:cxn modelId="{80F8F521-B55C-423E-8097-B9D629501ECC}" srcId="{B3661D52-58C7-4EB4-8461-A51DB73C21BD}" destId="{83401640-4824-4B2A-B962-387137D353D8}" srcOrd="1" destOrd="0" parTransId="{D7B842BC-6F83-41EC-B5F4-9DD1EB03E2F9}" sibTransId="{1CD054A7-8919-4B66-9EC4-4FFD74749247}"/>
    <dgm:cxn modelId="{BD69611A-36B8-40ED-A830-15B95026DF7A}" srcId="{83401640-4824-4B2A-B962-387137D353D8}" destId="{D7A4BEC5-DB34-4885-8D3F-C998737416D9}" srcOrd="0" destOrd="0" parTransId="{B8E35E76-EA5D-47F2-B10A-68B963A99176}" sibTransId="{DFB58CA8-003E-4763-8FDC-03A42ECDB3E0}"/>
    <dgm:cxn modelId="{E45D8448-B558-443E-84C4-4CFFCAB3CC84}" type="presOf" srcId="{1B296FA7-A440-4A42-9A30-B76BF4C34F73}" destId="{653DBF1B-A685-4378-A6D1-63C8892CAE2D}" srcOrd="0" destOrd="1" presId="urn:microsoft.com/office/officeart/2011/layout/TabList"/>
    <dgm:cxn modelId="{E22B0DE9-6C7C-4804-9499-4242055D7487}" srcId="{F2C7DDE1-98F7-4366-8405-10C04D97F106}" destId="{33F54231-7482-4425-8AB8-7EC41B0E0760}" srcOrd="1" destOrd="0" parTransId="{68F51D54-B7B2-482A-B77B-5D770A8E180E}" sibTransId="{A7C14644-B732-4F7A-8941-9B2FAC3B2FB7}"/>
    <dgm:cxn modelId="{36FD176C-C34C-4E16-B48C-4F757EDE3056}" srcId="{B3661D52-58C7-4EB4-8461-A51DB73C21BD}" destId="{D648DB06-6482-4E7A-9E1A-7678F1CB3AAB}" srcOrd="2" destOrd="0" parTransId="{19A93BB3-9A2C-4DEE-9B41-A16505816DE0}" sibTransId="{C7BCD6CB-4219-4A6C-8264-F205EA68F871}"/>
    <dgm:cxn modelId="{E9076712-EDD0-411D-9502-1B66F18C187A}" srcId="{83401640-4824-4B2A-B962-387137D353D8}" destId="{1B296FA7-A440-4A42-9A30-B76BF4C34F73}" srcOrd="2" destOrd="0" parTransId="{B0CD65AA-1B5A-466F-8F24-0A36B116513A}" sibTransId="{121CBE6B-7807-4D7E-B341-76B9470E8135}"/>
    <dgm:cxn modelId="{F6056D64-8DA7-4FF4-A6F0-86810E7D9D57}" type="presOf" srcId="{3E05D8E7-2982-40EE-9178-CFDA45BFFD92}" destId="{E5E7137F-25B6-49D1-BA5D-3338410CD7FE}" srcOrd="0" destOrd="0" presId="urn:microsoft.com/office/officeart/2011/layout/TabList"/>
    <dgm:cxn modelId="{C5B758CE-01A1-47EF-81F6-4413B335B704}" type="presParOf" srcId="{FECB68B7-6298-4607-8CE8-00250B72457E}" destId="{71024FD2-574B-4E33-B49A-5FFC3C558F52}" srcOrd="0" destOrd="0" presId="urn:microsoft.com/office/officeart/2011/layout/TabList"/>
    <dgm:cxn modelId="{4944E778-4482-488E-837C-DA05A6EF7B3B}" type="presParOf" srcId="{71024FD2-574B-4E33-B49A-5FFC3C558F52}" destId="{E5E7137F-25B6-49D1-BA5D-3338410CD7FE}" srcOrd="0" destOrd="0" presId="urn:microsoft.com/office/officeart/2011/layout/TabList"/>
    <dgm:cxn modelId="{BC05DBD6-E077-4D41-B3DB-7C876AC20EE7}" type="presParOf" srcId="{71024FD2-574B-4E33-B49A-5FFC3C558F52}" destId="{322577A3-EFDE-48A5-8BA7-38C564DB67EF}" srcOrd="1" destOrd="0" presId="urn:microsoft.com/office/officeart/2011/layout/TabList"/>
    <dgm:cxn modelId="{FFF91E62-067E-4967-9006-406A42241C94}" type="presParOf" srcId="{71024FD2-574B-4E33-B49A-5FFC3C558F52}" destId="{87FDE8C4-79D8-4AB1-89C5-8E9CE25D7FFC}" srcOrd="2" destOrd="0" presId="urn:microsoft.com/office/officeart/2011/layout/TabList"/>
    <dgm:cxn modelId="{F4207BFC-0B13-49FD-A0E2-C88C6A55469D}" type="presParOf" srcId="{FECB68B7-6298-4607-8CE8-00250B72457E}" destId="{716C8EF5-2118-4B12-AF34-BD4173967731}" srcOrd="1" destOrd="0" presId="urn:microsoft.com/office/officeart/2011/layout/TabList"/>
    <dgm:cxn modelId="{BA7C4DC9-90D8-4D4E-AB58-B0ECD4D8B5F7}" type="presParOf" srcId="{FECB68B7-6298-4607-8CE8-00250B72457E}" destId="{5A7CBBF2-F21A-4098-8353-FF95D4A8C3D1}" srcOrd="2" destOrd="0" presId="urn:microsoft.com/office/officeart/2011/layout/TabList"/>
    <dgm:cxn modelId="{33801D6E-970D-454E-9224-F07853D08510}" type="presParOf" srcId="{FECB68B7-6298-4607-8CE8-00250B72457E}" destId="{3165558B-55D1-4F9D-9D67-FB78631C553E}" srcOrd="3" destOrd="0" presId="urn:microsoft.com/office/officeart/2011/layout/TabList"/>
    <dgm:cxn modelId="{94B5DD2B-AA56-4A35-BC81-C8A9BBA48192}" type="presParOf" srcId="{3165558B-55D1-4F9D-9D67-FB78631C553E}" destId="{70215C1A-3971-4694-B5E0-219DFFB6B01B}" srcOrd="0" destOrd="0" presId="urn:microsoft.com/office/officeart/2011/layout/TabList"/>
    <dgm:cxn modelId="{FDD47F1E-BC4B-42B6-BB2A-A2EA8C2020BB}" type="presParOf" srcId="{3165558B-55D1-4F9D-9D67-FB78631C553E}" destId="{C65CD31F-D401-4563-9B6E-DB9EF35A5D76}" srcOrd="1" destOrd="0" presId="urn:microsoft.com/office/officeart/2011/layout/TabList"/>
    <dgm:cxn modelId="{F875C293-35A5-4CA1-91CA-2CE712A51F70}" type="presParOf" srcId="{3165558B-55D1-4F9D-9D67-FB78631C553E}" destId="{D9763301-292E-4C8C-B15D-18A69F3BB391}" srcOrd="2" destOrd="0" presId="urn:microsoft.com/office/officeart/2011/layout/TabList"/>
    <dgm:cxn modelId="{2A0FC7A2-4AEF-45BC-BCF8-615E080B5319}" type="presParOf" srcId="{FECB68B7-6298-4607-8CE8-00250B72457E}" destId="{653DBF1B-A685-4378-A6D1-63C8892CAE2D}" srcOrd="4" destOrd="0" presId="urn:microsoft.com/office/officeart/2011/layout/TabList"/>
    <dgm:cxn modelId="{C153E22B-7B06-41EB-BB48-049808FF2EE5}" type="presParOf" srcId="{FECB68B7-6298-4607-8CE8-00250B72457E}" destId="{464ED881-0309-4DEC-8A97-ABC690AE6352}" srcOrd="5" destOrd="0" presId="urn:microsoft.com/office/officeart/2011/layout/TabList"/>
    <dgm:cxn modelId="{4191571B-1C7B-4F8C-95B9-3933853EC28A}" type="presParOf" srcId="{FECB68B7-6298-4607-8CE8-00250B72457E}" destId="{D07FEBCE-08F3-492E-A09F-AE7FDD1B837F}" srcOrd="6" destOrd="0" presId="urn:microsoft.com/office/officeart/2011/layout/TabList"/>
    <dgm:cxn modelId="{E30BF123-0CB8-4620-BCEA-116C4E2DC0C3}" type="presParOf" srcId="{D07FEBCE-08F3-492E-A09F-AE7FDD1B837F}" destId="{27F2A2F5-CF09-4608-AD33-41003CD06AE6}" srcOrd="0" destOrd="0" presId="urn:microsoft.com/office/officeart/2011/layout/TabList"/>
    <dgm:cxn modelId="{CEB4F32E-81B3-424E-BCC1-7DEDE65E9F41}" type="presParOf" srcId="{D07FEBCE-08F3-492E-A09F-AE7FDD1B837F}" destId="{9CA48A39-5B17-42D5-8B8A-DE408BD6493E}" srcOrd="1" destOrd="0" presId="urn:microsoft.com/office/officeart/2011/layout/TabList"/>
    <dgm:cxn modelId="{6F875CC5-C1B7-4442-AA4F-E9E9A45A4B67}" type="presParOf" srcId="{D07FEBCE-08F3-492E-A09F-AE7FDD1B837F}" destId="{70FBBACD-9E87-4855-AF19-1578EA6523D0}" srcOrd="2" destOrd="0" presId="urn:microsoft.com/office/officeart/2011/layout/TabList"/>
    <dgm:cxn modelId="{C6034EFC-18D1-4220-ADA0-513F9A09BEDC}" type="presParOf" srcId="{FECB68B7-6298-4607-8CE8-00250B72457E}" destId="{9C1210BB-2915-479D-AC66-7FF9E6DAF5C6}"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CA12DF-74E1-4CA7-8A6F-C6FC615C765C}" type="datetimeFigureOut">
              <a:rPr lang="en-US" smtClean="0"/>
              <a:t>10/31/2017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38363D-7C6C-4B02-8E89-07B0B6A6BDB7}" type="slidenum">
              <a:rPr lang="en-US" smtClean="0"/>
              <a:t>‹#›</a:t>
            </a:fld>
            <a:endParaRPr lang="en-US"/>
          </a:p>
        </p:txBody>
      </p:sp>
    </p:spTree>
    <p:extLst>
      <p:ext uri="{BB962C8B-B14F-4D97-AF65-F5344CB8AC3E}">
        <p14:creationId xmlns:p14="http://schemas.microsoft.com/office/powerpoint/2010/main" val="4230501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9584"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D40E58-921B-4E49-9752-278BC8297D88}" type="datetimeFigureOut">
              <a:rPr lang="en-US" smtClean="0"/>
              <a:t>10/31/2017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53AD1-8A08-48D7-867E-75ED0284AB19}" type="slidenum">
              <a:rPr lang="en-US" smtClean="0"/>
              <a:t>‹#›</a:t>
            </a:fld>
            <a:endParaRPr lang="en-US"/>
          </a:p>
        </p:txBody>
      </p:sp>
    </p:spTree>
    <p:extLst>
      <p:ext uri="{BB962C8B-B14F-4D97-AF65-F5344CB8AC3E}">
        <p14:creationId xmlns:p14="http://schemas.microsoft.com/office/powerpoint/2010/main" val="165354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is a business</a:t>
            </a:r>
            <a:r>
              <a:rPr lang="en-US" baseline="0" dirty="0" smtClean="0"/>
              <a:t> process change, no policy changes.</a:t>
            </a:r>
            <a:endParaRPr lang="en-US" dirty="0"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BF27E5-0EF5-4BD8-8223-CF37035244B3}"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val="401671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(Interactive</a:t>
            </a:r>
            <a:r>
              <a:rPr lang="en-US" baseline="0" dirty="0" smtClean="0"/>
              <a:t>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Are the e-Applications in the correct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If</a:t>
            </a:r>
            <a:r>
              <a:rPr lang="en-US" baseline="0" dirty="0" smtClean="0"/>
              <a:t> you guessed the e-Applications are in the wrong status then you are correct.</a:t>
            </a:r>
          </a:p>
          <a:p>
            <a:endParaRPr lang="en-US" baseline="0" dirty="0" smtClean="0"/>
          </a:p>
          <a:p>
            <a:r>
              <a:rPr lang="en-US" baseline="0" dirty="0" smtClean="0"/>
              <a:t>All members are in an Active status so their e-applications should all be in a Posted or Accepted status. In this scenario an Eligibility worker would need to manually update the e-Application status.</a:t>
            </a:r>
            <a:endParaRPr lang="en-US" dirty="0"/>
          </a:p>
        </p:txBody>
      </p:sp>
      <p:sp>
        <p:nvSpPr>
          <p:cNvPr id="4" name="Slide Number Placeholder 3"/>
          <p:cNvSpPr>
            <a:spLocks noGrp="1"/>
          </p:cNvSpPr>
          <p:nvPr>
            <p:ph type="sldNum" sz="quarter" idx="10"/>
          </p:nvPr>
        </p:nvSpPr>
        <p:spPr/>
        <p:txBody>
          <a:bodyPr/>
          <a:lstStyle/>
          <a:p>
            <a:fld id="{020956EC-12CC-4E92-A155-1D7D69BB0B02}" type="slidenum">
              <a:rPr lang="en-US" smtClean="0"/>
              <a:t>10</a:t>
            </a:fld>
            <a:endParaRPr lang="en-US"/>
          </a:p>
        </p:txBody>
      </p:sp>
    </p:spTree>
    <p:extLst>
      <p:ext uri="{BB962C8B-B14F-4D97-AF65-F5344CB8AC3E}">
        <p14:creationId xmlns:p14="http://schemas.microsoft.com/office/powerpoint/2010/main" val="398615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(Interactive</a:t>
            </a:r>
            <a:r>
              <a:rPr lang="en-US" baseline="0" dirty="0" smtClean="0"/>
              <a:t>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Are the e-Applications in the correct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If</a:t>
            </a:r>
            <a:r>
              <a:rPr lang="en-US" baseline="0" dirty="0" smtClean="0"/>
              <a:t> you guessed the e-Applications are in the wrong status then you are correct.</a:t>
            </a:r>
          </a:p>
          <a:p>
            <a:endParaRPr lang="en-US" baseline="0" dirty="0" smtClean="0"/>
          </a:p>
          <a:p>
            <a:r>
              <a:rPr lang="en-US" baseline="0" dirty="0" smtClean="0"/>
              <a:t>The EDBC still needs to be ran on this case; however, the e-Applications have all been updated to a Posted status. E-Applications should only be updated after EDBC has been ran and saved.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20956EC-12CC-4E92-A155-1D7D69BB0B02}" type="slidenum">
              <a:rPr lang="en-US" smtClean="0"/>
              <a:t>11</a:t>
            </a:fld>
            <a:endParaRPr lang="en-US"/>
          </a:p>
        </p:txBody>
      </p:sp>
    </p:spTree>
    <p:extLst>
      <p:ext uri="{BB962C8B-B14F-4D97-AF65-F5344CB8AC3E}">
        <p14:creationId xmlns:p14="http://schemas.microsoft.com/office/powerpoint/2010/main" val="2688322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Registration will only need to find the useable case and determine if the case is a duplicate application. If the application is not a duplicate application then they can follow the regular e-Summary registration process as normal. This will prevent registration from having to manually index images, if all images are automatically linked correctly. </a:t>
            </a:r>
          </a:p>
          <a:p>
            <a:endParaRPr lang="en-US" baseline="0" dirty="0" smtClean="0"/>
          </a:p>
          <a:p>
            <a:r>
              <a:rPr lang="en-US" baseline="0" dirty="0" smtClean="0"/>
              <a:t>There will be one difference in the registration process and that will be the manual assignment of the Ghost worker ID. We’ll take a look steps of this process and when it will occur.</a:t>
            </a:r>
          </a:p>
          <a:p>
            <a:endParaRPr lang="en-US" baseline="0" dirty="0" smtClean="0"/>
          </a:p>
          <a:p>
            <a:pPr marL="171450" indent="-171450">
              <a:buFont typeface="Arial" panose="020B0604020202020204" pitchFamily="34" charset="0"/>
              <a:buChar char="•"/>
            </a:pPr>
            <a:r>
              <a:rPr lang="en-US" baseline="0" dirty="0" smtClean="0"/>
              <a:t>Registration will be more consistent, because the only e-Apps that are not linked will be exact duplicates.</a:t>
            </a:r>
          </a:p>
          <a:p>
            <a:pPr marL="171450" indent="-171450">
              <a:buFont typeface="Arial" panose="020B0604020202020204" pitchFamily="34" charset="0"/>
              <a:buChar char="•"/>
            </a:pPr>
            <a:r>
              <a:rPr lang="en-US" baseline="0" dirty="0" smtClean="0"/>
              <a:t>When e-linking an e-App, worker will be navigated to the e-App Summary instead of the case summary.</a:t>
            </a:r>
          </a:p>
          <a:p>
            <a:pPr marL="171450" indent="-171450">
              <a:buFont typeface="Arial" panose="020B0604020202020204" pitchFamily="34" charset="0"/>
              <a:buChar char="•"/>
            </a:pPr>
            <a:r>
              <a:rPr lang="en-US" baseline="0" dirty="0" smtClean="0"/>
              <a:t>Since the e-linking process will end on e-App Summary, the flow of registration work will not be disrupted by the manual worker assignment.</a:t>
            </a:r>
          </a:p>
          <a:p>
            <a:pPr marL="171450" indent="-171450">
              <a:buFont typeface="Arial" panose="020B0604020202020204" pitchFamily="34" charset="0"/>
              <a:buChar char="•"/>
            </a:pPr>
            <a:r>
              <a:rPr lang="en-US" baseline="0" dirty="0" smtClean="0"/>
              <a:t>The consistent e-linking will retire the need to manually index images.</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20956EC-12CC-4E92-A155-1D7D69BB0B02}" type="slidenum">
              <a:rPr lang="en-US" smtClean="0"/>
              <a:t>12</a:t>
            </a:fld>
            <a:endParaRPr lang="en-US"/>
          </a:p>
        </p:txBody>
      </p:sp>
    </p:spTree>
    <p:extLst>
      <p:ext uri="{BB962C8B-B14F-4D97-AF65-F5344CB8AC3E}">
        <p14:creationId xmlns:p14="http://schemas.microsoft.com/office/powerpoint/2010/main" val="2196643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Manually assigning the Ghost Worker ID is required when the Worker Assignment page is skipped during the e-Summary registration process. This occurs when linking a multiple application because a worker ID is already assigned to the program block. When the Worker Assignment page is skipped, the e-Summary registration process will not navigate the registration worker to the Case summary. Instead the registration worker will be navigated to the e-Application Summary. The worker can then follow the steps on this slide to complete the Worker ID assignment.</a:t>
            </a:r>
          </a:p>
          <a:p>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Last part of linking process, before registration clean up.</a:t>
            </a:r>
          </a:p>
          <a:p>
            <a:pPr marL="171450" indent="-171450">
              <a:buFont typeface="Arial" panose="020B0604020202020204" pitchFamily="34" charset="0"/>
              <a:buChar char="•"/>
            </a:pPr>
            <a:r>
              <a:rPr lang="en-US" baseline="0" dirty="0" smtClean="0"/>
              <a:t>Worker Assignment page will have been skipped.</a:t>
            </a:r>
          </a:p>
          <a:p>
            <a:pPr marL="171450" indent="-171450">
              <a:buFont typeface="Arial" panose="020B0604020202020204" pitchFamily="34" charset="0"/>
              <a:buChar char="•"/>
            </a:pPr>
            <a:r>
              <a:rPr lang="en-US" baseline="0" dirty="0" smtClean="0"/>
              <a:t>Instead registration worker will be navigated to the e-App Summary to assign Worker ID.</a:t>
            </a:r>
          </a:p>
          <a:p>
            <a:pPr marL="171450" indent="-171450">
              <a:buFont typeface="Arial" panose="020B0604020202020204" pitchFamily="34" charset="0"/>
              <a:buChar char="•"/>
            </a:pPr>
            <a:r>
              <a:rPr lang="en-US" baseline="0" dirty="0" smtClean="0"/>
              <a:t>e-App will be linked when ending on the e-App summary; however, will still be in pending. </a:t>
            </a:r>
          </a:p>
          <a:p>
            <a:pPr marL="171450" indent="-171450">
              <a:buFont typeface="Arial" panose="020B0604020202020204" pitchFamily="34" charset="0"/>
              <a:buChar char="•"/>
            </a:pPr>
            <a:r>
              <a:rPr lang="en-US" baseline="0" dirty="0" smtClean="0"/>
              <a:t>All registered e-Apps must be in In Progress status before registration is complete.</a:t>
            </a:r>
          </a:p>
          <a:p>
            <a:pPr marL="171450" indent="-171450">
              <a:buFont typeface="Arial" panose="020B0604020202020204" pitchFamily="34" charset="0"/>
              <a:buChar char="•"/>
            </a:pPr>
            <a:r>
              <a:rPr lang="en-US" baseline="0" dirty="0" smtClean="0"/>
              <a:t>If this is not done, e-App will continue to show up on Registration reports.</a:t>
            </a:r>
          </a:p>
          <a:p>
            <a:endParaRPr lang="en-US" baseline="0" dirty="0" smtClean="0"/>
          </a:p>
          <a:p>
            <a:r>
              <a:rPr lang="en-US" baseline="0" dirty="0" smtClean="0"/>
              <a:t>Lets take a look at what this looks like in the system.</a:t>
            </a:r>
            <a:endParaRPr lang="en-US" dirty="0"/>
          </a:p>
        </p:txBody>
      </p:sp>
      <p:sp>
        <p:nvSpPr>
          <p:cNvPr id="4" name="Slide Number Placeholder 3"/>
          <p:cNvSpPr>
            <a:spLocks noGrp="1"/>
          </p:cNvSpPr>
          <p:nvPr>
            <p:ph type="sldNum" sz="quarter" idx="10"/>
          </p:nvPr>
        </p:nvSpPr>
        <p:spPr/>
        <p:txBody>
          <a:bodyPr/>
          <a:lstStyle/>
          <a:p>
            <a:fld id="{020956EC-12CC-4E92-A155-1D7D69BB0B02}" type="slidenum">
              <a:rPr lang="en-US" smtClean="0"/>
              <a:t>13</a:t>
            </a:fld>
            <a:endParaRPr lang="en-US"/>
          </a:p>
        </p:txBody>
      </p:sp>
    </p:spTree>
    <p:extLst>
      <p:ext uri="{BB962C8B-B14F-4D97-AF65-F5344CB8AC3E}">
        <p14:creationId xmlns:p14="http://schemas.microsoft.com/office/powerpoint/2010/main" val="607608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the steps)</a:t>
            </a:r>
            <a:endParaRPr lang="en-US" dirty="0"/>
          </a:p>
        </p:txBody>
      </p:sp>
      <p:sp>
        <p:nvSpPr>
          <p:cNvPr id="4" name="Slide Number Placeholder 3"/>
          <p:cNvSpPr>
            <a:spLocks noGrp="1"/>
          </p:cNvSpPr>
          <p:nvPr>
            <p:ph type="sldNum" sz="quarter" idx="10"/>
          </p:nvPr>
        </p:nvSpPr>
        <p:spPr/>
        <p:txBody>
          <a:bodyPr/>
          <a:lstStyle/>
          <a:p>
            <a:fld id="{020956EC-12CC-4E92-A155-1D7D69BB0B02}" type="slidenum">
              <a:rPr lang="en-US" smtClean="0"/>
              <a:t>14</a:t>
            </a:fld>
            <a:endParaRPr lang="en-US"/>
          </a:p>
        </p:txBody>
      </p:sp>
    </p:spTree>
    <p:extLst>
      <p:ext uri="{BB962C8B-B14F-4D97-AF65-F5344CB8AC3E}">
        <p14:creationId xmlns:p14="http://schemas.microsoft.com/office/powerpoint/2010/main" val="1246140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steps)</a:t>
            </a:r>
            <a:endParaRPr lang="en-US" dirty="0"/>
          </a:p>
        </p:txBody>
      </p:sp>
      <p:sp>
        <p:nvSpPr>
          <p:cNvPr id="4" name="Slide Number Placeholder 3"/>
          <p:cNvSpPr>
            <a:spLocks noGrp="1"/>
          </p:cNvSpPr>
          <p:nvPr>
            <p:ph type="sldNum" sz="quarter" idx="10"/>
          </p:nvPr>
        </p:nvSpPr>
        <p:spPr/>
        <p:txBody>
          <a:bodyPr/>
          <a:lstStyle/>
          <a:p>
            <a:fld id="{020956EC-12CC-4E92-A155-1D7D69BB0B02}" type="slidenum">
              <a:rPr lang="en-US" smtClean="0"/>
              <a:t>15</a:t>
            </a:fld>
            <a:endParaRPr lang="en-US"/>
          </a:p>
        </p:txBody>
      </p:sp>
    </p:spTree>
    <p:extLst>
      <p:ext uri="{BB962C8B-B14F-4D97-AF65-F5344CB8AC3E}">
        <p14:creationId xmlns:p14="http://schemas.microsoft.com/office/powerpoint/2010/main" val="1328554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must be done on all</a:t>
            </a:r>
            <a:r>
              <a:rPr lang="en-US" baseline="0" dirty="0" smtClean="0"/>
              <a:t> multiple applications by Eligibility after EDBC is ran because EDBC only updates one e-Application to Accepted. This is a quick and simple process.</a:t>
            </a:r>
          </a:p>
          <a:p>
            <a:endParaRPr lang="en-US" baseline="0" dirty="0" smtClean="0"/>
          </a:p>
          <a:p>
            <a:pPr marL="171450" indent="-171450">
              <a:buFont typeface="Arial" panose="020B0604020202020204" pitchFamily="34" charset="0"/>
              <a:buChar char="•"/>
            </a:pPr>
            <a:r>
              <a:rPr lang="en-US" baseline="0" dirty="0" smtClean="0"/>
              <a:t>Anytime there are multiple e-Applications.</a:t>
            </a:r>
          </a:p>
          <a:p>
            <a:pPr marL="171450" indent="-171450">
              <a:buFont typeface="Arial" panose="020B0604020202020204" pitchFamily="34" charset="0"/>
              <a:buChar char="•"/>
            </a:pPr>
            <a:r>
              <a:rPr lang="en-US" baseline="0" dirty="0" smtClean="0"/>
              <a:t>Done after EDBC is ran, accepted, and saved.</a:t>
            </a:r>
          </a:p>
          <a:p>
            <a:pPr marL="171450" indent="-171450">
              <a:buFont typeface="Arial" panose="020B0604020202020204" pitchFamily="34" charset="0"/>
              <a:buChar char="•"/>
            </a:pPr>
            <a:r>
              <a:rPr lang="en-US" baseline="0" dirty="0" smtClean="0"/>
              <a:t>If not done, a case will continue to show up on Eligibility reports.</a:t>
            </a:r>
          </a:p>
        </p:txBody>
      </p:sp>
      <p:sp>
        <p:nvSpPr>
          <p:cNvPr id="4" name="Slide Number Placeholder 3"/>
          <p:cNvSpPr>
            <a:spLocks noGrp="1"/>
          </p:cNvSpPr>
          <p:nvPr>
            <p:ph type="sldNum" sz="quarter" idx="10"/>
          </p:nvPr>
        </p:nvSpPr>
        <p:spPr/>
        <p:txBody>
          <a:bodyPr/>
          <a:lstStyle/>
          <a:p>
            <a:fld id="{020956EC-12CC-4E92-A155-1D7D69BB0B02}" type="slidenum">
              <a:rPr lang="en-US" smtClean="0"/>
              <a:t>16</a:t>
            </a:fld>
            <a:endParaRPr lang="en-US"/>
          </a:p>
        </p:txBody>
      </p:sp>
    </p:spTree>
    <p:extLst>
      <p:ext uri="{BB962C8B-B14F-4D97-AF65-F5344CB8AC3E}">
        <p14:creationId xmlns:p14="http://schemas.microsoft.com/office/powerpoint/2010/main" val="2896800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steps)</a:t>
            </a:r>
            <a:endParaRPr lang="en-US" dirty="0"/>
          </a:p>
        </p:txBody>
      </p:sp>
      <p:sp>
        <p:nvSpPr>
          <p:cNvPr id="4" name="Slide Number Placeholder 3"/>
          <p:cNvSpPr>
            <a:spLocks noGrp="1"/>
          </p:cNvSpPr>
          <p:nvPr>
            <p:ph type="sldNum" sz="quarter" idx="10"/>
          </p:nvPr>
        </p:nvSpPr>
        <p:spPr/>
        <p:txBody>
          <a:bodyPr/>
          <a:lstStyle/>
          <a:p>
            <a:fld id="{020956EC-12CC-4E92-A155-1D7D69BB0B02}" type="slidenum">
              <a:rPr lang="en-US" smtClean="0"/>
              <a:t>17</a:t>
            </a:fld>
            <a:endParaRPr lang="en-US"/>
          </a:p>
        </p:txBody>
      </p:sp>
    </p:spTree>
    <p:extLst>
      <p:ext uri="{BB962C8B-B14F-4D97-AF65-F5344CB8AC3E}">
        <p14:creationId xmlns:p14="http://schemas.microsoft.com/office/powerpoint/2010/main" val="940734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r>
              <a:rPr lang="en-US" baseline="0" dirty="0" smtClean="0"/>
              <a:t> in mind the application that will be creating some additional Data Acceptance have always needed to be reviewed by staff. Their information is now just represented in the system.</a:t>
            </a:r>
          </a:p>
          <a:p>
            <a:endParaRPr lang="en-US" baseline="0" dirty="0" smtClean="0"/>
          </a:p>
          <a:p>
            <a:r>
              <a:rPr lang="en-US" baseline="0" dirty="0" smtClean="0"/>
              <a:t>The same rules apply regarding data acceptance. We should not accept multiple records if they are the same. If an applicant were to report the same earnings three times then a worker can reject two records and accept one.</a:t>
            </a:r>
          </a:p>
          <a:p>
            <a:endParaRPr lang="en-US" baseline="0" dirty="0" smtClean="0"/>
          </a:p>
          <a:p>
            <a:r>
              <a:rPr lang="en-US" baseline="0" dirty="0" smtClean="0"/>
              <a:t>List pages will create a list of records to accept or reject. Single record pages such as Individual Demographics will only have one record with a NEW indicator. Staff will need to click edit on each individual multiple times. Once data acceptance on the Individual Demographics page is complete for an individual, the NEW indicator will disappear.</a:t>
            </a:r>
          </a:p>
          <a:p>
            <a:endParaRPr lang="en-US" baseline="0" dirty="0" smtClean="0"/>
          </a:p>
          <a:p>
            <a:pPr marL="171450" indent="-171450">
              <a:buFont typeface="Arial" panose="020B0604020202020204" pitchFamily="34" charset="0"/>
              <a:buChar char="•"/>
            </a:pPr>
            <a:r>
              <a:rPr lang="en-US" baseline="0" dirty="0" smtClean="0"/>
              <a:t>Always been required to review all valid applications.</a:t>
            </a:r>
          </a:p>
          <a:p>
            <a:pPr marL="171450" indent="-171450">
              <a:buFont typeface="Arial" panose="020B0604020202020204" pitchFamily="34" charset="0"/>
              <a:buChar char="•"/>
            </a:pPr>
            <a:r>
              <a:rPr lang="en-US" baseline="0" dirty="0" smtClean="0"/>
              <a:t>We must ensure we are only accepting records that will be used in the determination.</a:t>
            </a:r>
          </a:p>
          <a:p>
            <a:pPr marL="171450" indent="-171450">
              <a:buFont typeface="Arial" panose="020B0604020202020204" pitchFamily="34" charset="0"/>
              <a:buChar char="•"/>
            </a:pPr>
            <a:r>
              <a:rPr lang="en-US" baseline="0" dirty="0" smtClean="0"/>
              <a:t>Don’t accept an address if it is not most current</a:t>
            </a:r>
          </a:p>
          <a:p>
            <a:pPr marL="171450" indent="-171450">
              <a:buFont typeface="Arial" panose="020B0604020202020204" pitchFamily="34" charset="0"/>
              <a:buChar char="•"/>
            </a:pPr>
            <a:r>
              <a:rPr lang="en-US" baseline="0" dirty="0" smtClean="0"/>
              <a:t>Workers can see exactly how many  Data Acceptance records are on List Pages.</a:t>
            </a:r>
          </a:p>
          <a:p>
            <a:pPr marL="171450" indent="-171450">
              <a:buFont typeface="Arial" panose="020B0604020202020204" pitchFamily="34" charset="0"/>
              <a:buChar char="•"/>
            </a:pPr>
            <a:r>
              <a:rPr lang="en-US" baseline="0" dirty="0" smtClean="0"/>
              <a:t>Single record pages have the Data Acceptance records behind the seen by person.</a:t>
            </a:r>
          </a:p>
        </p:txBody>
      </p:sp>
      <p:sp>
        <p:nvSpPr>
          <p:cNvPr id="4" name="Slide Number Placeholder 3"/>
          <p:cNvSpPr>
            <a:spLocks noGrp="1"/>
          </p:cNvSpPr>
          <p:nvPr>
            <p:ph type="sldNum" sz="quarter" idx="10"/>
          </p:nvPr>
        </p:nvSpPr>
        <p:spPr/>
        <p:txBody>
          <a:bodyPr/>
          <a:lstStyle/>
          <a:p>
            <a:fld id="{020956EC-12CC-4E92-A155-1D7D69BB0B02}" type="slidenum">
              <a:rPr lang="en-US" smtClean="0"/>
              <a:t>18</a:t>
            </a:fld>
            <a:endParaRPr lang="en-US"/>
          </a:p>
        </p:txBody>
      </p:sp>
    </p:spTree>
    <p:extLst>
      <p:ext uri="{BB962C8B-B14F-4D97-AF65-F5344CB8AC3E}">
        <p14:creationId xmlns:p14="http://schemas.microsoft.com/office/powerpoint/2010/main" val="1329224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a:p>
            <a:endParaRPr lang="en-US" dirty="0" smtClean="0"/>
          </a:p>
          <a:p>
            <a:r>
              <a:rPr lang="en-US" dirty="0" smtClean="0"/>
              <a:t>We</a:t>
            </a:r>
            <a:r>
              <a:rPr lang="en-US" baseline="0" dirty="0" smtClean="0"/>
              <a:t> will show you two tips for the Contact Page and one for Individual Demographics.</a:t>
            </a:r>
          </a:p>
          <a:p>
            <a:endParaRPr lang="en-US" baseline="0" dirty="0" smtClean="0"/>
          </a:p>
          <a:p>
            <a:pPr marL="171450" indent="-171450">
              <a:buFont typeface="Arial" panose="020B0604020202020204" pitchFamily="34" charset="0"/>
              <a:buChar char="•"/>
            </a:pPr>
            <a:r>
              <a:rPr lang="en-US" baseline="0" dirty="0" smtClean="0"/>
              <a:t>Although Data Acceptance has been improved, some pages still troublesome.</a:t>
            </a:r>
          </a:p>
          <a:p>
            <a:pPr marL="171450" indent="-171450">
              <a:buFont typeface="Arial" panose="020B0604020202020204" pitchFamily="34" charset="0"/>
              <a:buChar char="•"/>
            </a:pPr>
            <a:r>
              <a:rPr lang="en-US" baseline="0" dirty="0" smtClean="0"/>
              <a:t>A few tricks to make Data Acceptance faster.</a:t>
            </a:r>
            <a:endParaRPr lang="en-US" dirty="0"/>
          </a:p>
        </p:txBody>
      </p:sp>
      <p:sp>
        <p:nvSpPr>
          <p:cNvPr id="4" name="Slide Number Placeholder 3"/>
          <p:cNvSpPr>
            <a:spLocks noGrp="1"/>
          </p:cNvSpPr>
          <p:nvPr>
            <p:ph type="sldNum" sz="quarter" idx="10"/>
          </p:nvPr>
        </p:nvSpPr>
        <p:spPr/>
        <p:txBody>
          <a:bodyPr/>
          <a:lstStyle/>
          <a:p>
            <a:fld id="{020956EC-12CC-4E92-A155-1D7D69BB0B02}" type="slidenum">
              <a:rPr lang="en-US" smtClean="0"/>
              <a:t>19</a:t>
            </a:fld>
            <a:endParaRPr lang="en-US"/>
          </a:p>
        </p:txBody>
      </p:sp>
    </p:spTree>
    <p:extLst>
      <p:ext uri="{BB962C8B-B14F-4D97-AF65-F5344CB8AC3E}">
        <p14:creationId xmlns:p14="http://schemas.microsoft.com/office/powerpoint/2010/main" val="25360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56EC-12CC-4E92-A155-1D7D69BB0B02}" type="slidenum">
              <a:rPr lang="en-US" smtClean="0"/>
              <a:t>2</a:t>
            </a:fld>
            <a:endParaRPr lang="en-US"/>
          </a:p>
        </p:txBody>
      </p:sp>
    </p:spTree>
    <p:extLst>
      <p:ext uri="{BB962C8B-B14F-4D97-AF65-F5344CB8AC3E}">
        <p14:creationId xmlns:p14="http://schemas.microsoft.com/office/powerpoint/2010/main" val="2884532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Contact Page creates two records per person, Mailing and Physical, per application. These records can quickly add up on the Contact page.</a:t>
            </a:r>
          </a:p>
          <a:p>
            <a:endParaRPr lang="en-US" baseline="0" dirty="0" smtClean="0"/>
          </a:p>
          <a:p>
            <a:r>
              <a:rPr lang="en-US" baseline="0" dirty="0" smtClean="0"/>
              <a:t>Show two tricks for this page:</a:t>
            </a:r>
          </a:p>
          <a:p>
            <a:endParaRPr lang="en-US" baseline="0" dirty="0" smtClean="0"/>
          </a:p>
          <a:p>
            <a:r>
              <a:rPr lang="en-US" baseline="0" dirty="0" smtClean="0"/>
              <a:t>A worker can actually reject all Data Acceptance records from all e-Applications on the Contact page at once.</a:t>
            </a:r>
          </a:p>
          <a:p>
            <a:endParaRPr lang="en-US" baseline="0" dirty="0" smtClean="0"/>
          </a:p>
          <a:p>
            <a:r>
              <a:rPr lang="en-US" baseline="0" dirty="0" smtClean="0"/>
              <a:t>All Data Acceptance records from one e-Application can also be accepted for all household members at once. </a:t>
            </a:r>
            <a:endParaRPr lang="en-US" dirty="0"/>
          </a:p>
        </p:txBody>
      </p:sp>
      <p:sp>
        <p:nvSpPr>
          <p:cNvPr id="4" name="Slide Number Placeholder 3"/>
          <p:cNvSpPr>
            <a:spLocks noGrp="1"/>
          </p:cNvSpPr>
          <p:nvPr>
            <p:ph type="sldNum" sz="quarter" idx="10"/>
          </p:nvPr>
        </p:nvSpPr>
        <p:spPr/>
        <p:txBody>
          <a:bodyPr/>
          <a:lstStyle/>
          <a:p>
            <a:fld id="{020956EC-12CC-4E92-A155-1D7D69BB0B02}" type="slidenum">
              <a:rPr lang="en-US" smtClean="0"/>
              <a:t>20</a:t>
            </a:fld>
            <a:endParaRPr lang="en-US"/>
          </a:p>
        </p:txBody>
      </p:sp>
    </p:spTree>
    <p:extLst>
      <p:ext uri="{BB962C8B-B14F-4D97-AF65-F5344CB8AC3E}">
        <p14:creationId xmlns:p14="http://schemas.microsoft.com/office/powerpoint/2010/main" val="1028170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fastest way to clean up the Contact page.</a:t>
            </a:r>
            <a:endParaRPr lang="en-US" dirty="0" smtClean="0"/>
          </a:p>
        </p:txBody>
      </p:sp>
      <p:sp>
        <p:nvSpPr>
          <p:cNvPr id="4" name="Slide Number Placeholder 3"/>
          <p:cNvSpPr>
            <a:spLocks noGrp="1"/>
          </p:cNvSpPr>
          <p:nvPr>
            <p:ph type="sldNum" sz="quarter" idx="10"/>
          </p:nvPr>
        </p:nvSpPr>
        <p:spPr/>
        <p:txBody>
          <a:bodyPr/>
          <a:lstStyle/>
          <a:p>
            <a:fld id="{020956EC-12CC-4E92-A155-1D7D69BB0B02}" type="slidenum">
              <a:rPr lang="en-US" smtClean="0"/>
              <a:t>21</a:t>
            </a:fld>
            <a:endParaRPr lang="en-US"/>
          </a:p>
        </p:txBody>
      </p:sp>
    </p:spTree>
    <p:extLst>
      <p:ext uri="{BB962C8B-B14F-4D97-AF65-F5344CB8AC3E}">
        <p14:creationId xmlns:p14="http://schemas.microsoft.com/office/powerpoint/2010/main" val="589945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 scenario where the same address has been reported over multiple e-Applications the Contact List can be intimidating; not to mention quite time-consuming if the a worker attempted to reject the records one at a time. In these situations staff can reject all of the records at once. This could save valuable minutes of processing time. This can also be used when multiple applications have reported different addresses and only the most recent address is needing to be added to the system. Start with selecting edit on just one of the “new” records.</a:t>
            </a:r>
          </a:p>
          <a:p>
            <a:endParaRPr lang="en-US" baseline="0" dirty="0" smtClean="0"/>
          </a:p>
          <a:p>
            <a:pPr marL="171450" indent="-171450">
              <a:buFont typeface="Arial" panose="020B0604020202020204" pitchFamily="34" charset="0"/>
              <a:buChar char="•"/>
            </a:pPr>
            <a:r>
              <a:rPr lang="en-US" baseline="0" dirty="0" smtClean="0"/>
              <a:t>Address already in system</a:t>
            </a:r>
            <a:r>
              <a:rPr lang="en-US" baseline="0" dirty="0"/>
              <a:t> </a:t>
            </a:r>
            <a:r>
              <a:rPr lang="en-US" baseline="0" dirty="0" smtClean="0"/>
              <a:t>but created again for each app.</a:t>
            </a:r>
          </a:p>
          <a:p>
            <a:pPr marL="171450" indent="-171450">
              <a:buFont typeface="Arial" panose="020B0604020202020204" pitchFamily="34" charset="0"/>
              <a:buChar char="•"/>
            </a:pPr>
            <a:r>
              <a:rPr lang="en-US" baseline="0" dirty="0" smtClean="0"/>
              <a:t>Don’t need to accept New records if the address isn’t actually new.</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20956EC-12CC-4E92-A155-1D7D69BB0B02}" type="slidenum">
              <a:rPr lang="en-US" smtClean="0"/>
              <a:t>22</a:t>
            </a:fld>
            <a:endParaRPr lang="en-US"/>
          </a:p>
        </p:txBody>
      </p:sp>
    </p:spTree>
    <p:extLst>
      <p:ext uri="{BB962C8B-B14F-4D97-AF65-F5344CB8AC3E}">
        <p14:creationId xmlns:p14="http://schemas.microsoft.com/office/powerpoint/2010/main" val="933992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in the detail, hold</a:t>
            </a:r>
            <a:r>
              <a:rPr lang="en-US" baseline="0" dirty="0" smtClean="0"/>
              <a:t> the Ctrl key and select all of the case members and once again use the Ctrl key to select the other Address Type. That could be either Physical or Mailing, depending on what record you initially selected. Once all case members and address types have been highlighted, click the Reject All button at the top right of the detail page.</a:t>
            </a:r>
          </a:p>
          <a:p>
            <a:endParaRPr lang="en-US" baseline="0" dirty="0" smtClean="0"/>
          </a:p>
          <a:p>
            <a:pPr marL="171450" indent="-171450">
              <a:buFont typeface="Arial" panose="020B0604020202020204" pitchFamily="34" charset="0"/>
              <a:buChar char="•"/>
            </a:pPr>
            <a:r>
              <a:rPr lang="en-US" baseline="0" dirty="0" smtClean="0"/>
              <a:t>Use Ctrl to select all HH members and other address type.</a:t>
            </a:r>
          </a:p>
          <a:p>
            <a:pPr marL="171450" indent="-171450">
              <a:buFont typeface="Arial" panose="020B0604020202020204" pitchFamily="34" charset="0"/>
              <a:buChar char="•"/>
            </a:pPr>
            <a:r>
              <a:rPr lang="en-US" baseline="0" dirty="0" smtClean="0"/>
              <a:t>Click reject all.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20956EC-12CC-4E92-A155-1D7D69BB0B02}" type="slidenum">
              <a:rPr lang="en-US" smtClean="0"/>
              <a:t>23</a:t>
            </a:fld>
            <a:endParaRPr lang="en-US"/>
          </a:p>
        </p:txBody>
      </p:sp>
    </p:spTree>
    <p:extLst>
      <p:ext uri="{BB962C8B-B14F-4D97-AF65-F5344CB8AC3E}">
        <p14:creationId xmlns:p14="http://schemas.microsoft.com/office/powerpoint/2010/main" val="147056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Reject All</a:t>
            </a:r>
            <a:r>
              <a:rPr lang="en-US" baseline="0" dirty="0" smtClean="0"/>
              <a:t> button will navigate the worker back to the Contact Summary page. The page will now no longer have any data acceptance records.</a:t>
            </a:r>
            <a:endParaRPr lang="en-US" dirty="0"/>
          </a:p>
        </p:txBody>
      </p:sp>
      <p:sp>
        <p:nvSpPr>
          <p:cNvPr id="4" name="Slide Number Placeholder 3"/>
          <p:cNvSpPr>
            <a:spLocks noGrp="1"/>
          </p:cNvSpPr>
          <p:nvPr>
            <p:ph type="sldNum" sz="quarter" idx="10"/>
          </p:nvPr>
        </p:nvSpPr>
        <p:spPr/>
        <p:txBody>
          <a:bodyPr/>
          <a:lstStyle/>
          <a:p>
            <a:fld id="{020956EC-12CC-4E92-A155-1D7D69BB0B02}" type="slidenum">
              <a:rPr lang="en-US" smtClean="0"/>
              <a:t>24</a:t>
            </a:fld>
            <a:endParaRPr lang="en-US"/>
          </a:p>
        </p:txBody>
      </p:sp>
    </p:spTree>
    <p:extLst>
      <p:ext uri="{BB962C8B-B14F-4D97-AF65-F5344CB8AC3E}">
        <p14:creationId xmlns:p14="http://schemas.microsoft.com/office/powerpoint/2010/main" val="3778132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used when there is only</a:t>
            </a:r>
            <a:r>
              <a:rPr lang="en-US" baseline="0" dirty="0" smtClean="0"/>
              <a:t> one e-Application or when there are Multiple e-Applications. </a:t>
            </a:r>
            <a:endParaRPr lang="en-US" dirty="0"/>
          </a:p>
        </p:txBody>
      </p:sp>
      <p:sp>
        <p:nvSpPr>
          <p:cNvPr id="4" name="Slide Number Placeholder 3"/>
          <p:cNvSpPr>
            <a:spLocks noGrp="1"/>
          </p:cNvSpPr>
          <p:nvPr>
            <p:ph type="sldNum" sz="quarter" idx="10"/>
          </p:nvPr>
        </p:nvSpPr>
        <p:spPr/>
        <p:txBody>
          <a:bodyPr/>
          <a:lstStyle/>
          <a:p>
            <a:fld id="{020956EC-12CC-4E92-A155-1D7D69BB0B02}" type="slidenum">
              <a:rPr lang="en-US" smtClean="0"/>
              <a:t>25</a:t>
            </a:fld>
            <a:endParaRPr lang="en-US"/>
          </a:p>
        </p:txBody>
      </p:sp>
    </p:spTree>
    <p:extLst>
      <p:ext uri="{BB962C8B-B14F-4D97-AF65-F5344CB8AC3E}">
        <p14:creationId xmlns:p14="http://schemas.microsoft.com/office/powerpoint/2010/main" val="2590643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scenario where</a:t>
            </a:r>
            <a:r>
              <a:rPr lang="en-US" baseline="0" dirty="0" smtClean="0"/>
              <a:t> a new address is reported, a worker is able to Data Accept a new address record for all household members at once. It is similar to the previous trick; however, we are only able to do one e-Application’s Data Acceptance records at a time. Although this is preferred because only one e-Application’s address needs to be accepted. Start by selecting by selecting Edit on one data acceptance record.</a:t>
            </a:r>
          </a:p>
          <a:p>
            <a:endParaRPr lang="en-US" baseline="0" dirty="0" smtClean="0"/>
          </a:p>
          <a:p>
            <a:pPr marL="171450" indent="-171450">
              <a:buFont typeface="Arial" panose="020B0604020202020204" pitchFamily="34" charset="0"/>
              <a:buChar char="•"/>
            </a:pPr>
            <a:r>
              <a:rPr lang="en-US" baseline="0" dirty="0" smtClean="0"/>
              <a:t>One or more New records are actually new address(</a:t>
            </a:r>
            <a:r>
              <a:rPr lang="en-US" baseline="0" dirty="0" err="1" smtClean="0"/>
              <a:t>es</a:t>
            </a:r>
            <a:r>
              <a:rPr lang="en-US" baseline="0" dirty="0" smtClean="0"/>
              <a:t>)</a:t>
            </a:r>
          </a:p>
          <a:p>
            <a:pPr marL="171450" indent="-171450">
              <a:buFont typeface="Arial" panose="020B0604020202020204" pitchFamily="34" charset="0"/>
              <a:buChar char="•"/>
            </a:pPr>
            <a:r>
              <a:rPr lang="en-US" baseline="0" dirty="0" smtClean="0"/>
              <a:t>Click edit on one of the New records with the correct new address records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20956EC-12CC-4E92-A155-1D7D69BB0B02}" type="slidenum">
              <a:rPr lang="en-US" smtClean="0"/>
              <a:t>26</a:t>
            </a:fld>
            <a:endParaRPr lang="en-US"/>
          </a:p>
        </p:txBody>
      </p:sp>
    </p:spTree>
    <p:extLst>
      <p:ext uri="{BB962C8B-B14F-4D97-AF65-F5344CB8AC3E}">
        <p14:creationId xmlns:p14="http://schemas.microsoft.com/office/powerpoint/2010/main" val="373535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in the detail, hold</a:t>
            </a:r>
            <a:r>
              <a:rPr lang="en-US" baseline="0" dirty="0" smtClean="0"/>
              <a:t> the Ctrl key and select all of the case members that are in the home and once again use the Ctrl key to select the other Address Type. That could be either Physical or Mailing, depending on what record you initially selected. Once all case members and address types have been highlighted, click the Accept button at the top right of the detail page.</a:t>
            </a:r>
          </a:p>
          <a:p>
            <a:endParaRPr lang="en-US" baseline="0" dirty="0" smtClean="0"/>
          </a:p>
          <a:p>
            <a:r>
              <a:rPr lang="en-US" baseline="0" dirty="0" smtClean="0"/>
              <a:t>It is important to only be selecting members who are in the home when doing this trick. You cannot update anyone’s address who is not in the home.</a:t>
            </a:r>
          </a:p>
          <a:p>
            <a:endParaRPr lang="en-US" baseline="0" dirty="0" smtClean="0"/>
          </a:p>
          <a:p>
            <a:pPr marL="171450" indent="-171450">
              <a:buFont typeface="Arial" panose="020B0604020202020204" pitchFamily="34" charset="0"/>
              <a:buChar char="•"/>
            </a:pPr>
            <a:r>
              <a:rPr lang="en-US" baseline="0" dirty="0" smtClean="0"/>
              <a:t>Use Ctrl to select ONLY members who are in the household and other address type, if applicable.</a:t>
            </a:r>
          </a:p>
          <a:p>
            <a:pPr marL="171450" indent="-171450">
              <a:buFont typeface="Arial" panose="020B0604020202020204" pitchFamily="34" charset="0"/>
              <a:buChar char="•"/>
            </a:pPr>
            <a:r>
              <a:rPr lang="en-US" baseline="0" dirty="0" smtClean="0"/>
              <a:t>Enter date that address is being added to the system.</a:t>
            </a:r>
          </a:p>
          <a:p>
            <a:pPr marL="171450" indent="-171450">
              <a:buFont typeface="Arial" panose="020B0604020202020204" pitchFamily="34" charset="0"/>
              <a:buChar char="•"/>
            </a:pPr>
            <a:r>
              <a:rPr lang="en-US" baseline="0" dirty="0" smtClean="0"/>
              <a:t>Click Accept</a:t>
            </a:r>
          </a:p>
        </p:txBody>
      </p:sp>
      <p:sp>
        <p:nvSpPr>
          <p:cNvPr id="4" name="Slide Number Placeholder 3"/>
          <p:cNvSpPr>
            <a:spLocks noGrp="1"/>
          </p:cNvSpPr>
          <p:nvPr>
            <p:ph type="sldNum" sz="quarter" idx="10"/>
          </p:nvPr>
        </p:nvSpPr>
        <p:spPr/>
        <p:txBody>
          <a:bodyPr/>
          <a:lstStyle/>
          <a:p>
            <a:fld id="{020956EC-12CC-4E92-A155-1D7D69BB0B02}" type="slidenum">
              <a:rPr lang="en-US" smtClean="0"/>
              <a:t>27</a:t>
            </a:fld>
            <a:endParaRPr lang="en-US"/>
          </a:p>
        </p:txBody>
      </p:sp>
    </p:spTree>
    <p:extLst>
      <p:ext uri="{BB962C8B-B14F-4D97-AF65-F5344CB8AC3E}">
        <p14:creationId xmlns:p14="http://schemas.microsoft.com/office/powerpoint/2010/main" val="1837160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worker will be navigated back to the Contact List. </a:t>
            </a:r>
            <a:r>
              <a:rPr lang="en-US" dirty="0" smtClean="0"/>
              <a:t>Al</a:t>
            </a:r>
            <a:r>
              <a:rPr lang="en-US" baseline="0" dirty="0" smtClean="0"/>
              <a:t>l records from one e-Application have now been accepted. The remaining Data Acceptance records can now be rejected.</a:t>
            </a:r>
          </a:p>
          <a:p>
            <a:endParaRPr lang="en-US" baseline="0" dirty="0" smtClean="0"/>
          </a:p>
          <a:p>
            <a:pPr marL="171450" indent="-171450">
              <a:buFont typeface="Arial" panose="020B0604020202020204" pitchFamily="34" charset="0"/>
              <a:buChar char="•"/>
            </a:pPr>
            <a:r>
              <a:rPr lang="en-US" baseline="0" dirty="0" smtClean="0"/>
              <a:t>The remaining records can now be rejected using the first trick.</a:t>
            </a:r>
          </a:p>
        </p:txBody>
      </p:sp>
      <p:sp>
        <p:nvSpPr>
          <p:cNvPr id="4" name="Slide Number Placeholder 3"/>
          <p:cNvSpPr>
            <a:spLocks noGrp="1"/>
          </p:cNvSpPr>
          <p:nvPr>
            <p:ph type="sldNum" sz="quarter" idx="10"/>
          </p:nvPr>
        </p:nvSpPr>
        <p:spPr/>
        <p:txBody>
          <a:bodyPr/>
          <a:lstStyle/>
          <a:p>
            <a:fld id="{020956EC-12CC-4E92-A155-1D7D69BB0B02}" type="slidenum">
              <a:rPr lang="en-US" smtClean="0"/>
              <a:t>28</a:t>
            </a:fld>
            <a:endParaRPr lang="en-US"/>
          </a:p>
        </p:txBody>
      </p:sp>
    </p:spTree>
    <p:extLst>
      <p:ext uri="{BB962C8B-B14F-4D97-AF65-F5344CB8AC3E}">
        <p14:creationId xmlns:p14="http://schemas.microsoft.com/office/powerpoint/2010/main" val="1774155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dirty="0" smtClean="0"/>
              <a:t>The last tip</a:t>
            </a:r>
            <a:r>
              <a:rPr lang="en-US" baseline="0" dirty="0" smtClean="0"/>
              <a:t> we will show you is how to get a list to preview of all Data Acceptance records on the Individual Demographics page. </a:t>
            </a:r>
            <a:r>
              <a:rPr lang="en-US" dirty="0" smtClean="0"/>
              <a:t>If </a:t>
            </a:r>
            <a:r>
              <a:rPr lang="en-US" dirty="0"/>
              <a:t>a worker clicks the Accept </a:t>
            </a:r>
            <a:r>
              <a:rPr lang="en-US" dirty="0" smtClean="0"/>
              <a:t>button when first opening the page, </a:t>
            </a:r>
            <a:r>
              <a:rPr lang="en-US" dirty="0"/>
              <a:t>it will actually give a list of all the areas that have a Data Acceptance record. Then a worker can Cancel out to accept the necessary information. Due do the fields on this page not typically being subject to change, there will typically be little difference from one application or another. </a:t>
            </a:r>
            <a:r>
              <a:rPr lang="en-US" dirty="0" smtClean="0"/>
              <a:t>Therefore, </a:t>
            </a:r>
            <a:r>
              <a:rPr lang="en-US" dirty="0"/>
              <a:t>this can be helpful to prevent a worker from searching the page only to find there is no information that needs to be accepted. Things to look for are changes </a:t>
            </a:r>
            <a:r>
              <a:rPr lang="en-US" dirty="0" smtClean="0"/>
              <a:t>to the </a:t>
            </a:r>
            <a:r>
              <a:rPr lang="en-US" dirty="0"/>
              <a:t>MCO request </a:t>
            </a:r>
            <a:r>
              <a:rPr lang="en-US" dirty="0" smtClean="0"/>
              <a:t>and the </a:t>
            </a:r>
            <a:r>
              <a:rPr lang="en-US" dirty="0"/>
              <a:t>phone number</a:t>
            </a:r>
            <a:r>
              <a:rPr lang="en-US" dirty="0" smtClean="0"/>
              <a:t>. These are the most frequently</a:t>
            </a:r>
            <a:r>
              <a:rPr lang="en-US" baseline="0" dirty="0" smtClean="0"/>
              <a:t> updated fields.</a:t>
            </a:r>
            <a:endParaRPr lang="en-US" dirty="0"/>
          </a:p>
          <a:p>
            <a:endParaRPr lang="en-US" dirty="0"/>
          </a:p>
          <a:p>
            <a:pPr marL="171450" indent="-171450">
              <a:buFont typeface="Arial" panose="020B0604020202020204" pitchFamily="34" charset="0"/>
              <a:buChar char="•"/>
            </a:pPr>
            <a:r>
              <a:rPr lang="en-US" dirty="0" smtClean="0"/>
              <a:t>The</a:t>
            </a:r>
            <a:r>
              <a:rPr lang="en-US" baseline="0" dirty="0" smtClean="0"/>
              <a:t> Ind. Dem. Page has a large number of fields and the records can be hard to find.</a:t>
            </a:r>
          </a:p>
          <a:p>
            <a:pPr marL="171450" indent="-171450">
              <a:buFont typeface="Arial" panose="020B0604020202020204" pitchFamily="34" charset="0"/>
              <a:buChar char="•"/>
            </a:pPr>
            <a:r>
              <a:rPr lang="en-US" baseline="0" dirty="0" smtClean="0"/>
              <a:t>To get a list of all New info, a worker can click accept when page is first opened.</a:t>
            </a:r>
          </a:p>
          <a:p>
            <a:pPr marL="171450" indent="-171450">
              <a:buFont typeface="Arial" panose="020B0604020202020204" pitchFamily="34" charset="0"/>
              <a:buChar char="•"/>
            </a:pPr>
            <a:r>
              <a:rPr lang="en-US" baseline="0" dirty="0" smtClean="0"/>
              <a:t>Worker can then decided is info is actually new or not.</a:t>
            </a:r>
          </a:p>
          <a:p>
            <a:pPr marL="171450" indent="-171450">
              <a:buFont typeface="Arial" panose="020B0604020202020204" pitchFamily="34" charset="0"/>
              <a:buChar char="•"/>
            </a:pPr>
            <a:r>
              <a:rPr lang="en-US" baseline="0" dirty="0" smtClean="0"/>
              <a:t>MCO request and phone number are areas that can frequently change in a short time.</a:t>
            </a:r>
          </a:p>
          <a:p>
            <a:pPr marL="171450" indent="-171450">
              <a:buFont typeface="Arial" panose="020B0604020202020204" pitchFamily="34" charset="0"/>
              <a:buChar char="•"/>
            </a:pPr>
            <a:r>
              <a:rPr lang="en-US" baseline="0" dirty="0" smtClean="0"/>
              <a:t>Don’t update SSN or DOB without researching.</a:t>
            </a:r>
          </a:p>
        </p:txBody>
      </p:sp>
      <p:sp>
        <p:nvSpPr>
          <p:cNvPr id="4" name="Slide Number Placeholder 3"/>
          <p:cNvSpPr>
            <a:spLocks noGrp="1"/>
          </p:cNvSpPr>
          <p:nvPr>
            <p:ph type="sldNum" sz="quarter" idx="10"/>
          </p:nvPr>
        </p:nvSpPr>
        <p:spPr/>
        <p:txBody>
          <a:bodyPr/>
          <a:lstStyle/>
          <a:p>
            <a:fld id="{020956EC-12CC-4E92-A155-1D7D69BB0B02}" type="slidenum">
              <a:rPr lang="en-US" smtClean="0"/>
              <a:t>29</a:t>
            </a:fld>
            <a:endParaRPr lang="en-US"/>
          </a:p>
        </p:txBody>
      </p:sp>
    </p:spTree>
    <p:extLst>
      <p:ext uri="{BB962C8B-B14F-4D97-AF65-F5344CB8AC3E}">
        <p14:creationId xmlns:p14="http://schemas.microsoft.com/office/powerpoint/2010/main" val="60656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unofficial terms; however, these definitions will give context throughout this training. Both Duplicate Applications and Additional e-Applications are considered Multiple e-Applications. The difference is that a Duplicate application is not used by Eligibility staff to make a determination. This is because it is identical to an application already received. Duplicate Applications are typically caught by Registration staff and not linked to a case before ever making it to an Eligibility worker.</a:t>
            </a:r>
            <a:endParaRPr lang="en-US" dirty="0" smtClean="0"/>
          </a:p>
          <a:p>
            <a:endParaRPr lang="en-US" dirty="0" smtClean="0"/>
          </a:p>
          <a:p>
            <a:endParaRPr lang="en-US" dirty="0" smtClean="0"/>
          </a:p>
          <a:p>
            <a:pPr marL="171450" indent="-171450">
              <a:buFont typeface="Arial" panose="020B0604020202020204" pitchFamily="34" charset="0"/>
              <a:buChar char="•"/>
            </a:pPr>
            <a:r>
              <a:rPr lang="en-US" dirty="0" smtClean="0"/>
              <a:t>Unofficial terms,</a:t>
            </a:r>
            <a:r>
              <a:rPr lang="en-US" baseline="0" dirty="0" smtClean="0"/>
              <a:t> will provide context.</a:t>
            </a:r>
          </a:p>
          <a:p>
            <a:pPr marL="171450" indent="-171450">
              <a:buFont typeface="Arial" panose="020B0604020202020204" pitchFamily="34" charset="0"/>
              <a:buChar char="•"/>
            </a:pPr>
            <a:r>
              <a:rPr lang="en-US" baseline="0" dirty="0" smtClean="0"/>
              <a:t>Both Duplicate and Additional are Multiple e-Application.</a:t>
            </a:r>
          </a:p>
          <a:p>
            <a:pPr marL="171450" indent="-171450">
              <a:buFont typeface="Arial" panose="020B0604020202020204" pitchFamily="34" charset="0"/>
              <a:buChar char="•"/>
            </a:pPr>
            <a:r>
              <a:rPr lang="en-US" baseline="0" dirty="0" smtClean="0"/>
              <a:t>Additional are used by Eligibility</a:t>
            </a:r>
          </a:p>
          <a:p>
            <a:pPr marL="171450" indent="-171450">
              <a:buFont typeface="Arial" panose="020B0604020202020204" pitchFamily="34" charset="0"/>
              <a:buChar char="•"/>
            </a:pPr>
            <a:r>
              <a:rPr lang="en-US" baseline="0" dirty="0" smtClean="0"/>
              <a:t>Dups are typically caught by registration.</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020956EC-12CC-4E92-A155-1D7D69BB0B02}" type="slidenum">
              <a:rPr lang="en-US" smtClean="0"/>
              <a:t>3</a:t>
            </a:fld>
            <a:endParaRPr lang="en-US"/>
          </a:p>
        </p:txBody>
      </p:sp>
    </p:spTree>
    <p:extLst>
      <p:ext uri="{BB962C8B-B14F-4D97-AF65-F5344CB8AC3E}">
        <p14:creationId xmlns:p14="http://schemas.microsoft.com/office/powerpoint/2010/main" val="1825662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job aids and guides contain information that would be helpful while processing any application but may be especially helpful when there are multiple e-Applications linked.</a:t>
            </a:r>
            <a:endParaRPr lang="en-US" dirty="0"/>
          </a:p>
        </p:txBody>
      </p:sp>
      <p:sp>
        <p:nvSpPr>
          <p:cNvPr id="4" name="Slide Number Placeholder 3"/>
          <p:cNvSpPr>
            <a:spLocks noGrp="1"/>
          </p:cNvSpPr>
          <p:nvPr>
            <p:ph type="sldNum" sz="quarter" idx="10"/>
          </p:nvPr>
        </p:nvSpPr>
        <p:spPr/>
        <p:txBody>
          <a:bodyPr/>
          <a:lstStyle/>
          <a:p>
            <a:fld id="{020956EC-12CC-4E92-A155-1D7D69BB0B02}" type="slidenum">
              <a:rPr lang="en-US" smtClean="0"/>
              <a:t>30</a:t>
            </a:fld>
            <a:endParaRPr lang="en-US"/>
          </a:p>
        </p:txBody>
      </p:sp>
    </p:spTree>
    <p:extLst>
      <p:ext uri="{BB962C8B-B14F-4D97-AF65-F5344CB8AC3E}">
        <p14:creationId xmlns:p14="http://schemas.microsoft.com/office/powerpoint/2010/main" val="2757473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8C53F80-B623-45DA-8D50-14C1CBCEC6F0}" type="slidenum">
              <a:rPr lang="en-US" smtClean="0"/>
              <a:pPr>
                <a:defRPr/>
              </a:pPr>
              <a:t>31</a:t>
            </a:fld>
            <a:endParaRPr lang="en-US" dirty="0"/>
          </a:p>
        </p:txBody>
      </p:sp>
    </p:spTree>
    <p:extLst>
      <p:ext uri="{BB962C8B-B14F-4D97-AF65-F5344CB8AC3E}">
        <p14:creationId xmlns:p14="http://schemas.microsoft.com/office/powerpoint/2010/main" val="3767174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dirty="0" smtClean="0"/>
              <a:t>We’re going</a:t>
            </a:r>
            <a:r>
              <a:rPr lang="en-US" baseline="0" dirty="0" smtClean="0"/>
              <a:t> to begin by explaining why we needed to change the Multiple e-Applications process before we get into the details. So, </a:t>
            </a:r>
            <a:r>
              <a:rPr lang="en-US" dirty="0" smtClean="0"/>
              <a:t>KEES </a:t>
            </a:r>
            <a:r>
              <a:rPr lang="en-US" dirty="0"/>
              <a:t>was designed for all </a:t>
            </a:r>
            <a:r>
              <a:rPr lang="en-US" dirty="0" smtClean="0"/>
              <a:t>valid</a:t>
            </a:r>
            <a:r>
              <a:rPr lang="en-US" baseline="0" dirty="0" smtClean="0"/>
              <a:t> e</a:t>
            </a:r>
            <a:r>
              <a:rPr lang="en-US" dirty="0" smtClean="0"/>
              <a:t>-Applications </a:t>
            </a:r>
            <a:r>
              <a:rPr lang="en-US" dirty="0"/>
              <a:t>to be linked to a </a:t>
            </a:r>
            <a:r>
              <a:rPr lang="en-US" dirty="0" smtClean="0"/>
              <a:t>case.</a:t>
            </a:r>
            <a:r>
              <a:rPr lang="en-US" baseline="0" dirty="0" smtClean="0"/>
              <a:t> All computer systems </a:t>
            </a:r>
            <a:r>
              <a:rPr lang="en-US" dirty="0" smtClean="0"/>
              <a:t>work </a:t>
            </a:r>
            <a:r>
              <a:rPr lang="en-US" dirty="0"/>
              <a:t>best when we </a:t>
            </a:r>
            <a:r>
              <a:rPr lang="en-US" dirty="0" smtClean="0"/>
              <a:t>use them the way they</a:t>
            </a:r>
            <a:r>
              <a:rPr lang="en-US" baseline="0" dirty="0" smtClean="0"/>
              <a:t> were</a:t>
            </a:r>
            <a:r>
              <a:rPr lang="en-US" dirty="0" smtClean="0"/>
              <a:t> designed</a:t>
            </a:r>
            <a:r>
              <a:rPr lang="en-US" baseline="0" dirty="0" smtClean="0"/>
              <a:t> and t</a:t>
            </a:r>
            <a:r>
              <a:rPr lang="en-US" dirty="0" smtClean="0"/>
              <a:t>hat</a:t>
            </a:r>
            <a:r>
              <a:rPr lang="en-US" baseline="0" dirty="0" smtClean="0"/>
              <a:t> is why the </a:t>
            </a:r>
            <a:r>
              <a:rPr lang="en-US" dirty="0" smtClean="0"/>
              <a:t>current process was always meant to be temporary.</a:t>
            </a:r>
            <a:r>
              <a:rPr lang="en-US" baseline="0" dirty="0" smtClean="0"/>
              <a:t> </a:t>
            </a:r>
            <a:r>
              <a:rPr lang="en-US" dirty="0" smtClean="0"/>
              <a:t>The </a:t>
            </a:r>
            <a:r>
              <a:rPr lang="en-US" dirty="0"/>
              <a:t>linking of all </a:t>
            </a:r>
            <a:r>
              <a:rPr lang="en-US" dirty="0" smtClean="0"/>
              <a:t>E-apps </a:t>
            </a:r>
            <a:r>
              <a:rPr lang="en-US" dirty="0"/>
              <a:t>going forward will allow our administrative staff to </a:t>
            </a:r>
            <a:r>
              <a:rPr lang="en-US" dirty="0" smtClean="0"/>
              <a:t>review more accurate reports. </a:t>
            </a:r>
            <a:r>
              <a:rPr lang="en-US" dirty="0"/>
              <a:t>These reports are vital to measure the timeliness of our application </a:t>
            </a:r>
            <a:r>
              <a:rPr lang="en-US" dirty="0" smtClean="0"/>
              <a:t>processing.</a:t>
            </a:r>
            <a:r>
              <a:rPr lang="en-US" baseline="0" dirty="0" smtClean="0"/>
              <a:t> Reports going forward will be able to tell how many valid applications we have received and how many duplicate applications. Administrative staff will also be able to see how many applications we have in each stage of the workflow. This means our reports can tell us exactly how many applications have been data entered, registered, are being processed, and how many have received a determination. All this information is going to be determined based on what status e-Applications are in.</a:t>
            </a:r>
          </a:p>
          <a:p>
            <a:pPr defTabSz="914248">
              <a:defRPr/>
            </a:pPr>
            <a:endParaRPr lang="en-US" baseline="0" dirty="0" smtClean="0"/>
          </a:p>
          <a:p>
            <a:pPr defTabSz="914248">
              <a:defRPr/>
            </a:pPr>
            <a:r>
              <a:rPr lang="en-US" baseline="0" dirty="0" smtClean="0"/>
              <a:t>There are reports that are specific to the Federal Marketplace open enrollment period. These reports were created to improve efficiency during the open enrollment period by categorizing applications based on possible eligibility. Being able to tell where these applications are in the workflow, combined with the ability to search e-Applications by source, will increase our ability to target these categories more effectively.</a:t>
            </a:r>
          </a:p>
          <a:p>
            <a:pPr defTabSz="914248">
              <a:defRPr/>
            </a:pPr>
            <a:endParaRPr lang="en-US" baseline="0" dirty="0" smtClean="0"/>
          </a:p>
          <a:p>
            <a:pPr defTabSz="914248">
              <a:defRPr/>
            </a:pPr>
            <a:r>
              <a:rPr lang="en-US" u="sng" baseline="0" dirty="0" smtClean="0"/>
              <a:t>Reports</a:t>
            </a:r>
          </a:p>
          <a:p>
            <a:pPr marL="171450" indent="-171450" defTabSz="914248">
              <a:buFont typeface="Arial" panose="020B0604020202020204" pitchFamily="34" charset="0"/>
              <a:buChar char="•"/>
              <a:defRPr/>
            </a:pPr>
            <a:r>
              <a:rPr lang="en-US" baseline="0" dirty="0" smtClean="0"/>
              <a:t>Our Reports rely on a number of criteria, If statuses are not updated correctly, cases will show up on reports in error. Or not appear on a report.</a:t>
            </a:r>
          </a:p>
          <a:p>
            <a:pPr marL="171450" indent="-171450" defTabSz="914248">
              <a:buFont typeface="Arial" panose="020B0604020202020204" pitchFamily="34" charset="0"/>
              <a:buChar char="•"/>
              <a:defRPr/>
            </a:pPr>
            <a:r>
              <a:rPr lang="en-US" baseline="0" dirty="0" smtClean="0"/>
              <a:t>We want to be able to track exactly how many applications are in each stage of the work flow, Data Entry, Registration, Eligibility, and completed.</a:t>
            </a:r>
          </a:p>
          <a:p>
            <a:pPr marL="171450" indent="-171450" defTabSz="914248">
              <a:buFont typeface="Arial" panose="020B0604020202020204" pitchFamily="34" charset="0"/>
              <a:buChar char="•"/>
              <a:defRPr/>
            </a:pPr>
            <a:r>
              <a:rPr lang="en-US" baseline="0" dirty="0" smtClean="0"/>
              <a:t>We have been putting all Multiple e-Apps in Not Accepted, this has prevented us from tracking the number of duplicates.</a:t>
            </a:r>
          </a:p>
          <a:p>
            <a:pPr marL="171450" indent="-171450" defTabSz="914248">
              <a:buFont typeface="Arial" panose="020B0604020202020204" pitchFamily="34" charset="0"/>
              <a:buChar char="•"/>
              <a:defRPr/>
            </a:pPr>
            <a:r>
              <a:rPr lang="en-US" baseline="0" dirty="0" smtClean="0"/>
              <a:t>The FFM reports are used to target FFM task of various types. In order to monitor, their e-App statuses must be in the correct status based on where they are in the workflow.</a:t>
            </a:r>
          </a:p>
          <a:p>
            <a:pPr marL="171450" indent="-171450" defTabSz="914248">
              <a:buFont typeface="Arial" panose="020B0604020202020204" pitchFamily="34"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020956EC-12CC-4E92-A155-1D7D69BB0B02}" type="slidenum">
              <a:rPr lang="en-US" smtClean="0"/>
              <a:t>4</a:t>
            </a:fld>
            <a:endParaRPr lang="en-US"/>
          </a:p>
        </p:txBody>
      </p:sp>
    </p:spTree>
    <p:extLst>
      <p:ext uri="{BB962C8B-B14F-4D97-AF65-F5344CB8AC3E}">
        <p14:creationId xmlns:p14="http://schemas.microsoft.com/office/powerpoint/2010/main" val="3228639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(Interactive</a:t>
            </a:r>
            <a:r>
              <a:rPr lang="en-US" baseline="0" dirty="0" smtClean="0"/>
              <a:t> Question)</a:t>
            </a:r>
            <a:endParaRPr lang="en-US" baseline="0" dirty="0"/>
          </a:p>
          <a:p>
            <a:r>
              <a:rPr lang="en-US" baseline="0" dirty="0" smtClean="0"/>
              <a:t>e-Applications statuses will be talked about consistently throughout this training. Do you know what the five e-Applications statuses are?</a:t>
            </a:r>
          </a:p>
          <a:p>
            <a:endParaRPr lang="en-US" sz="2800" dirty="0" smtClean="0"/>
          </a:p>
          <a:p>
            <a:r>
              <a:rPr lang="en-US" sz="1400" dirty="0" smtClean="0"/>
              <a:t>Pending</a:t>
            </a:r>
          </a:p>
          <a:p>
            <a:r>
              <a:rPr lang="en-US" sz="1400" dirty="0" smtClean="0"/>
              <a:t>Not Accepted</a:t>
            </a:r>
          </a:p>
          <a:p>
            <a:r>
              <a:rPr lang="en-US" sz="1400" dirty="0" smtClean="0"/>
              <a:t>In Progress</a:t>
            </a:r>
          </a:p>
          <a:p>
            <a:r>
              <a:rPr lang="en-US" sz="1400" dirty="0" smtClean="0"/>
              <a:t>Accepted</a:t>
            </a:r>
          </a:p>
          <a:p>
            <a:r>
              <a:rPr lang="en-US" sz="1400" dirty="0" smtClean="0"/>
              <a:t>Posted</a:t>
            </a:r>
          </a:p>
          <a:p>
            <a:endParaRPr lang="en-US" sz="2800" dirty="0" smtClean="0"/>
          </a:p>
          <a:p>
            <a:r>
              <a:rPr lang="en-US" sz="1400" dirty="0" smtClean="0"/>
              <a:t>Let take a closer</a:t>
            </a:r>
            <a:r>
              <a:rPr lang="en-US" sz="1400" baseline="0" dirty="0" smtClean="0"/>
              <a:t> look at what each of these status mean.</a:t>
            </a:r>
            <a:endParaRPr lang="en-US" sz="1400" dirty="0"/>
          </a:p>
        </p:txBody>
      </p:sp>
      <p:sp>
        <p:nvSpPr>
          <p:cNvPr id="4" name="Slide Number Placeholder 3"/>
          <p:cNvSpPr>
            <a:spLocks noGrp="1"/>
          </p:cNvSpPr>
          <p:nvPr>
            <p:ph type="sldNum" sz="quarter" idx="10"/>
          </p:nvPr>
        </p:nvSpPr>
        <p:spPr/>
        <p:txBody>
          <a:bodyPr/>
          <a:lstStyle/>
          <a:p>
            <a:fld id="{020956EC-12CC-4E92-A155-1D7D69BB0B02}" type="slidenum">
              <a:rPr lang="en-US" smtClean="0"/>
              <a:t>5</a:t>
            </a:fld>
            <a:endParaRPr lang="en-US"/>
          </a:p>
        </p:txBody>
      </p:sp>
    </p:spTree>
    <p:extLst>
      <p:ext uri="{BB962C8B-B14F-4D97-AF65-F5344CB8AC3E}">
        <p14:creationId xmlns:p14="http://schemas.microsoft.com/office/powerpoint/2010/main" val="50773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None/>
            </a:pPr>
            <a:r>
              <a:rPr lang="en-US" sz="1200" dirty="0" smtClean="0"/>
              <a:t>Although</a:t>
            </a:r>
            <a:r>
              <a:rPr lang="en-US" sz="1200" baseline="0" dirty="0" smtClean="0"/>
              <a:t> our previous process does not reflect these definitions, these are technically definitions of the e-Application statuses.</a:t>
            </a:r>
            <a:endParaRPr lang="en-US" sz="1200" dirty="0" smtClean="0"/>
          </a:p>
          <a:p>
            <a:pPr marL="800100" lvl="1" indent="-342900">
              <a:buFont typeface="Arial" panose="020B0604020202020204" pitchFamily="34" charset="0"/>
              <a:buChar char="•"/>
            </a:pPr>
            <a:r>
              <a:rPr lang="en-US" sz="1400" dirty="0" smtClean="0"/>
              <a:t>A Pending status</a:t>
            </a:r>
            <a:r>
              <a:rPr lang="en-US" sz="1400" baseline="0" dirty="0" smtClean="0"/>
              <a:t> means that a paper </a:t>
            </a:r>
            <a:r>
              <a:rPr lang="en-US" sz="1400" dirty="0" smtClean="0"/>
              <a:t>application has been data</a:t>
            </a:r>
            <a:r>
              <a:rPr lang="en-US" sz="1400" baseline="0" dirty="0" smtClean="0"/>
              <a:t> entered into the system </a:t>
            </a:r>
            <a:r>
              <a:rPr lang="en-US" sz="1400" dirty="0" smtClean="0"/>
              <a:t>and is waiting to be registered to a case.</a:t>
            </a:r>
          </a:p>
          <a:p>
            <a:pPr marL="800100" lvl="1" indent="-342900">
              <a:buFont typeface="Arial" panose="020B0604020202020204" pitchFamily="34" charset="0"/>
              <a:buChar char="•"/>
            </a:pPr>
            <a:r>
              <a:rPr lang="en-US" sz="1400" dirty="0" smtClean="0"/>
              <a:t>Not Accepted means</a:t>
            </a:r>
            <a:r>
              <a:rPr lang="en-US" sz="1400" baseline="0" dirty="0" smtClean="0"/>
              <a:t> the a</a:t>
            </a:r>
            <a:r>
              <a:rPr lang="en-US" sz="1400" dirty="0" smtClean="0"/>
              <a:t>pplication is an exact duplicate</a:t>
            </a:r>
            <a:r>
              <a:rPr lang="en-US" sz="1400" baseline="0" dirty="0" smtClean="0"/>
              <a:t>.</a:t>
            </a:r>
            <a:endParaRPr lang="en-US" sz="1400" dirty="0" smtClean="0"/>
          </a:p>
          <a:p>
            <a:pPr marL="800100" lvl="1" indent="-342900">
              <a:buFont typeface="Arial" panose="020B0604020202020204" pitchFamily="34" charset="0"/>
              <a:buChar char="•"/>
            </a:pPr>
            <a:r>
              <a:rPr lang="en-US" sz="1400" dirty="0" smtClean="0"/>
              <a:t>In Progress </a:t>
            </a:r>
            <a:r>
              <a:rPr lang="en-US" sz="1400" baseline="0" dirty="0" smtClean="0"/>
              <a:t>means an </a:t>
            </a:r>
            <a:r>
              <a:rPr lang="en-US" sz="1400" dirty="0" smtClean="0"/>
              <a:t>application has been registered and is awaiting a</a:t>
            </a:r>
            <a:r>
              <a:rPr lang="en-US" sz="1400" baseline="0" dirty="0" smtClean="0"/>
              <a:t> determination so</a:t>
            </a:r>
            <a:r>
              <a:rPr lang="en-US" sz="1400" dirty="0" smtClean="0"/>
              <a:t> EDBC can be ran, accepted, and saved. </a:t>
            </a:r>
          </a:p>
          <a:p>
            <a:pPr marL="800100" lvl="1" indent="-342900">
              <a:buFont typeface="Arial" panose="020B0604020202020204" pitchFamily="34" charset="0"/>
              <a:buChar char="•"/>
            </a:pPr>
            <a:r>
              <a:rPr lang="en-US" sz="1400" dirty="0" smtClean="0"/>
              <a:t>Accepted means application has been processed with an EDBC accepted and saved</a:t>
            </a:r>
          </a:p>
          <a:p>
            <a:pPr marL="800100" lvl="1" indent="-342900">
              <a:buFont typeface="Arial" panose="020B0604020202020204" pitchFamily="34" charset="0"/>
              <a:buChar char="•"/>
            </a:pPr>
            <a:r>
              <a:rPr lang="en-US" sz="1400" dirty="0" smtClean="0"/>
              <a:t>Posted has</a:t>
            </a:r>
            <a:r>
              <a:rPr lang="en-US" sz="1400" baseline="0" dirty="0" smtClean="0"/>
              <a:t> to be</a:t>
            </a:r>
            <a:r>
              <a:rPr lang="en-US" sz="1400" dirty="0" smtClean="0"/>
              <a:t> selected if an application did not change to Accepted after EDBC was accepted, saved, and the final determination has been made on a case.</a:t>
            </a:r>
          </a:p>
          <a:p>
            <a:endParaRPr lang="en-US" sz="1000" dirty="0"/>
          </a:p>
        </p:txBody>
      </p:sp>
      <p:sp>
        <p:nvSpPr>
          <p:cNvPr id="4" name="Slide Number Placeholder 3"/>
          <p:cNvSpPr>
            <a:spLocks noGrp="1"/>
          </p:cNvSpPr>
          <p:nvPr>
            <p:ph type="sldNum" sz="quarter" idx="10"/>
          </p:nvPr>
        </p:nvSpPr>
        <p:spPr/>
        <p:txBody>
          <a:bodyPr/>
          <a:lstStyle/>
          <a:p>
            <a:fld id="{020956EC-12CC-4E92-A155-1D7D69BB0B02}" type="slidenum">
              <a:rPr lang="en-US" smtClean="0"/>
              <a:t>6</a:t>
            </a:fld>
            <a:endParaRPr lang="en-US"/>
          </a:p>
        </p:txBody>
      </p:sp>
    </p:spTree>
    <p:extLst>
      <p:ext uri="{BB962C8B-B14F-4D97-AF65-F5344CB8AC3E}">
        <p14:creationId xmlns:p14="http://schemas.microsoft.com/office/powerpoint/2010/main" val="410396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Data Acceptance has been improved</a:t>
            </a:r>
          </a:p>
          <a:p>
            <a:pPr marL="171450" indent="-171450">
              <a:buFont typeface="Arial" panose="020B0604020202020204" pitchFamily="34" charset="0"/>
              <a:buChar char="•"/>
            </a:pPr>
            <a:r>
              <a:rPr lang="en-US" baseline="0" dirty="0" smtClean="0"/>
              <a:t>Added a Reject button</a:t>
            </a:r>
          </a:p>
          <a:p>
            <a:pPr marL="171450" indent="-171450">
              <a:buFont typeface="Arial" panose="020B0604020202020204" pitchFamily="34" charset="0"/>
              <a:buChar char="•"/>
            </a:pPr>
            <a:r>
              <a:rPr lang="en-US" baseline="0" dirty="0" smtClean="0"/>
              <a:t>KEES no longer creates Data Acceptance on every Data Collection page.</a:t>
            </a:r>
          </a:p>
          <a:p>
            <a:pPr marL="0" indent="0">
              <a:buFont typeface="Arial" panose="020B0604020202020204" pitchFamily="34" charset="0"/>
              <a:buNone/>
            </a:pPr>
            <a:endParaRPr lang="en-US" dirty="0" smtClean="0"/>
          </a:p>
          <a:p>
            <a:endParaRPr lang="en-US" baseline="0" dirty="0" smtClean="0"/>
          </a:p>
          <a:p>
            <a:r>
              <a:rPr lang="en-US" baseline="0" dirty="0" smtClean="0"/>
              <a:t>Now let’s go through the actual changes.</a:t>
            </a:r>
          </a:p>
          <a:p>
            <a:endParaRPr lang="en-US" baseline="0" dirty="0" smtClean="0"/>
          </a:p>
          <a:p>
            <a:pPr marL="171450" indent="-171450">
              <a:buFont typeface="Arial" panose="020B0604020202020204" pitchFamily="34" charset="0"/>
              <a:buChar char="•"/>
            </a:pPr>
            <a:r>
              <a:rPr lang="en-US" baseline="0" dirty="0" smtClean="0"/>
              <a:t>Change: All e-Applications will be linked to a case regardless of any existing e-Applications, with exception of duplicate applications.</a:t>
            </a:r>
          </a:p>
          <a:p>
            <a:endParaRPr lang="en-US" baseline="0" dirty="0" smtClean="0"/>
          </a:p>
          <a:p>
            <a:pPr marL="171450" indent="-171450">
              <a:buFont typeface="Arial" panose="020B0604020202020204" pitchFamily="34" charset="0"/>
              <a:buChar char="•"/>
            </a:pPr>
            <a:r>
              <a:rPr lang="en-US" baseline="0" dirty="0" smtClean="0"/>
              <a:t>Benefit: Registration will no longer have to place all multiple e-Applications in a Not Accepted status. This will allow us to tell how many applications are in the various stages of the workflow, as well as provide a number for how many duplicate applications are being received.</a:t>
            </a:r>
          </a:p>
          <a:p>
            <a:r>
              <a:rPr lang="en-US" baseline="0" dirty="0" smtClean="0"/>
              <a:t>____________________</a:t>
            </a:r>
          </a:p>
          <a:p>
            <a:pPr marL="171450" indent="-171450">
              <a:buFont typeface="Arial" panose="020B0604020202020204" pitchFamily="34" charset="0"/>
              <a:buChar char="•"/>
            </a:pPr>
            <a:r>
              <a:rPr lang="en-US" baseline="0" dirty="0" smtClean="0">
                <a:solidFill>
                  <a:srgbClr val="FF0000"/>
                </a:solidFill>
              </a:rPr>
              <a:t>Change: Registration will no longer have to manually re-index Images when an Additional e-Application is received. This was required when an e-Application was not linked but was needing to be reviewed by eligibility.</a:t>
            </a:r>
          </a:p>
          <a:p>
            <a:endParaRPr lang="en-US" baseline="0" dirty="0" smtClean="0">
              <a:solidFill>
                <a:srgbClr val="FF0000"/>
              </a:solidFill>
            </a:endParaRPr>
          </a:p>
          <a:p>
            <a:pPr marL="171450" indent="-171450">
              <a:buFont typeface="Arial" panose="020B0604020202020204" pitchFamily="34" charset="0"/>
              <a:buChar char="•"/>
            </a:pPr>
            <a:r>
              <a:rPr lang="en-US" baseline="0" dirty="0" smtClean="0">
                <a:solidFill>
                  <a:srgbClr val="FF0000"/>
                </a:solidFill>
              </a:rPr>
              <a:t>Benefit: This improves registration time by taking away an additional step required when an e-Application was not linked. This will also make the imaging process more automated. Preventing images from being lost due to worker error.</a:t>
            </a:r>
          </a:p>
          <a:p>
            <a:r>
              <a:rPr lang="en-US" baseline="0" dirty="0" smtClean="0">
                <a:solidFill>
                  <a:srgbClr val="FF0000"/>
                </a:solidFill>
              </a:rPr>
              <a:t>___________________</a:t>
            </a:r>
          </a:p>
          <a:p>
            <a:pPr marL="171450" indent="-171450">
              <a:buFont typeface="Arial" panose="020B0604020202020204" pitchFamily="34" charset="0"/>
              <a:buChar char="•"/>
            </a:pPr>
            <a:r>
              <a:rPr lang="en-US" baseline="0" dirty="0" smtClean="0"/>
              <a:t>Change: Registration will manually assigning a Ghost Worker ID to multiple e-Applications during the registration process.</a:t>
            </a:r>
          </a:p>
          <a:p>
            <a:endParaRPr lang="en-US" baseline="0" dirty="0" smtClean="0"/>
          </a:p>
          <a:p>
            <a:pPr marL="171450" indent="-171450">
              <a:buFont typeface="Arial" panose="020B0604020202020204" pitchFamily="34" charset="0"/>
              <a:buChar char="•"/>
            </a:pPr>
            <a:r>
              <a:rPr lang="en-US" baseline="0" dirty="0" smtClean="0"/>
              <a:t>Benefit: This will result in all e-Applications linked to a case being in an In Progress status when they are registered. This will be a fluid process because when registering an Additional e-Application to a case the worker end on the e-Application Summary. How this is performed from the e-Summary page will be explained later in this training.</a:t>
            </a:r>
          </a:p>
          <a:p>
            <a:r>
              <a:rPr lang="en-US" baseline="0" dirty="0" smtClean="0"/>
              <a:t>____________________</a:t>
            </a:r>
          </a:p>
          <a:p>
            <a:pPr marL="171450" indent="-171450">
              <a:buFont typeface="Arial" panose="020B0604020202020204" pitchFamily="34" charset="0"/>
              <a:buChar char="•"/>
            </a:pPr>
            <a:r>
              <a:rPr lang="en-US" baseline="0" dirty="0" smtClean="0"/>
              <a:t>Change: All applications will create Data Acceptance.</a:t>
            </a:r>
          </a:p>
          <a:p>
            <a:endParaRPr lang="en-US" baseline="0" dirty="0" smtClean="0"/>
          </a:p>
          <a:p>
            <a:pPr marL="171450" indent="-171450">
              <a:buFont typeface="Arial" panose="020B0604020202020204" pitchFamily="34" charset="0"/>
              <a:buChar char="•"/>
            </a:pPr>
            <a:r>
              <a:rPr lang="en-US" baseline="0" dirty="0" smtClean="0"/>
              <a:t>Benefit: Having all application’s information in the system, will assist workers with reviewing multiple applications by requiring workers to accept or reject information from each application.</a:t>
            </a:r>
          </a:p>
          <a:p>
            <a:r>
              <a:rPr lang="en-US" baseline="0" dirty="0" smtClean="0"/>
              <a:t>____________________</a:t>
            </a:r>
          </a:p>
          <a:p>
            <a:r>
              <a:rPr lang="en-US" baseline="0" dirty="0" smtClean="0"/>
              <a:t>The overall process change will additionally set us up for a future KEES enhancement by having all e-Applications in an In Progress status before Eligibility runs EDBC. The product enhancement will flip all In Progress e-Applications into an Accepted status at once. Currently KEES will only flip one e-Application into an Accepted status at a time. Requiring any other e-Applications in an In Progress status to be manually updated.</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0956EC-12CC-4E92-A155-1D7D69BB0B02}" type="slidenum">
              <a:rPr lang="en-US" smtClean="0"/>
              <a:t>7</a:t>
            </a:fld>
            <a:endParaRPr lang="en-US"/>
          </a:p>
        </p:txBody>
      </p:sp>
    </p:spTree>
    <p:extLst>
      <p:ext uri="{BB962C8B-B14F-4D97-AF65-F5344CB8AC3E}">
        <p14:creationId xmlns:p14="http://schemas.microsoft.com/office/powerpoint/2010/main" val="382746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his process covers an app from beginning to end, key things to remember for each department.</a:t>
            </a:r>
          </a:p>
          <a:p>
            <a:endParaRPr lang="en-US" baseline="0" dirty="0" smtClean="0"/>
          </a:p>
          <a:p>
            <a:pPr marL="171450" indent="-171450">
              <a:buFont typeface="Arial" panose="020B0604020202020204" pitchFamily="34" charset="0"/>
              <a:buChar char="•"/>
            </a:pPr>
            <a:r>
              <a:rPr lang="en-US" baseline="0" dirty="0" smtClean="0"/>
              <a:t>Data Entry continue as normal. </a:t>
            </a:r>
          </a:p>
          <a:p>
            <a:pPr marL="171450" indent="-171450">
              <a:buFont typeface="Arial" panose="020B0604020202020204" pitchFamily="34" charset="0"/>
              <a:buChar char="•"/>
            </a:pPr>
            <a:r>
              <a:rPr lang="en-US" baseline="0" dirty="0" smtClean="0"/>
              <a:t>Recent change for Paper apps.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Registration, make sure to link all e-Apps to cases, otherwise Eligibility staff will may not see an application that needs to be worked.</a:t>
            </a:r>
          </a:p>
          <a:p>
            <a:pPr marL="171450" indent="-171450">
              <a:buFont typeface="Arial" panose="020B0604020202020204" pitchFamily="34" charset="0"/>
              <a:buChar char="•"/>
            </a:pPr>
            <a:r>
              <a:rPr lang="en-US" baseline="0" dirty="0" smtClean="0"/>
              <a:t>Registration, make sure to manually assign the Ghost Worker ID to all e-Applications during the e-linking process.</a:t>
            </a:r>
          </a:p>
          <a:p>
            <a:endParaRPr lang="en-US" baseline="0" dirty="0" smtClean="0"/>
          </a:p>
          <a:p>
            <a:pPr marL="171450" indent="-171450">
              <a:buFont typeface="Arial" panose="020B0604020202020204" pitchFamily="34" charset="0"/>
              <a:buChar char="•"/>
            </a:pPr>
            <a:r>
              <a:rPr lang="en-US" baseline="0" dirty="0" smtClean="0"/>
              <a:t>Eligibility will need to understand that there will be an increase in the amount of Data Acceptance records. The rules around what records we accept and reject will remain the same though.</a:t>
            </a:r>
          </a:p>
          <a:p>
            <a:pPr marL="171450" indent="-171450">
              <a:buFont typeface="Arial" panose="020B0604020202020204" pitchFamily="34" charset="0"/>
              <a:buChar char="•"/>
            </a:pPr>
            <a:r>
              <a:rPr lang="en-US" baseline="0" dirty="0" smtClean="0"/>
              <a:t>Eligibility worker will need to understand that there will be a transition time where they will see cases registered using the previous process and the new process.</a:t>
            </a:r>
          </a:p>
          <a:p>
            <a:endParaRPr lang="en-US" baseline="0" dirty="0" smtClean="0"/>
          </a:p>
          <a:p>
            <a:r>
              <a:rPr lang="en-US" baseline="0" dirty="0" smtClean="0"/>
              <a:t>Transition: Lets take a look at some scenarios on e-Application statuses.</a:t>
            </a:r>
          </a:p>
        </p:txBody>
      </p:sp>
      <p:sp>
        <p:nvSpPr>
          <p:cNvPr id="4" name="Slide Number Placeholder 3"/>
          <p:cNvSpPr>
            <a:spLocks noGrp="1"/>
          </p:cNvSpPr>
          <p:nvPr>
            <p:ph type="sldNum" sz="quarter" idx="10"/>
          </p:nvPr>
        </p:nvSpPr>
        <p:spPr/>
        <p:txBody>
          <a:bodyPr/>
          <a:lstStyle/>
          <a:p>
            <a:fld id="{020956EC-12CC-4E92-A155-1D7D69BB0B02}" type="slidenum">
              <a:rPr lang="en-US" smtClean="0"/>
              <a:t>8</a:t>
            </a:fld>
            <a:endParaRPr lang="en-US"/>
          </a:p>
        </p:txBody>
      </p:sp>
    </p:spTree>
    <p:extLst>
      <p:ext uri="{BB962C8B-B14F-4D97-AF65-F5344CB8AC3E}">
        <p14:creationId xmlns:p14="http://schemas.microsoft.com/office/powerpoint/2010/main" val="2975442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(Interactive</a:t>
            </a:r>
            <a:r>
              <a:rPr lang="en-US" baseline="0" dirty="0" smtClean="0"/>
              <a:t> Question)</a:t>
            </a:r>
            <a:endParaRPr lang="en-US" dirty="0" smtClean="0"/>
          </a:p>
          <a:p>
            <a:r>
              <a:rPr lang="en-US" dirty="0" smtClean="0"/>
              <a:t>We</a:t>
            </a:r>
            <a:r>
              <a:rPr lang="en-US" baseline="0" dirty="0" smtClean="0"/>
              <a:t> are going to show some program blocks with clients that are either receiving assistance, in a pending status, or denied. You need to decided whether the e-Applications are in the appropriate status based on the program block and the definitions provide earlier in the training.</a:t>
            </a:r>
          </a:p>
          <a:p>
            <a:endParaRPr lang="en-US" baseline="0" dirty="0" smtClean="0"/>
          </a:p>
          <a:p>
            <a:r>
              <a:rPr lang="en-US" baseline="0" dirty="0" smtClean="0"/>
              <a:t>If you guessed that the e-Applications are in the right status then you are correct.</a:t>
            </a:r>
          </a:p>
          <a:p>
            <a:endParaRPr lang="en-US" baseline="0" dirty="0" smtClean="0"/>
          </a:p>
          <a:p>
            <a:r>
              <a:rPr lang="en-US" baseline="0" dirty="0" smtClean="0"/>
              <a:t>The members are all in an active status and their e-Applications are all in either a Posted or Accepted status.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20956EC-12CC-4E92-A155-1D7D69BB0B02}" type="slidenum">
              <a:rPr lang="en-US" smtClean="0"/>
              <a:t>9</a:t>
            </a:fld>
            <a:endParaRPr lang="en-US"/>
          </a:p>
        </p:txBody>
      </p:sp>
    </p:spTree>
    <p:extLst>
      <p:ext uri="{BB962C8B-B14F-4D97-AF65-F5344CB8AC3E}">
        <p14:creationId xmlns:p14="http://schemas.microsoft.com/office/powerpoint/2010/main" val="402420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10/21/2013</a:t>
            </a:r>
            <a:endParaRPr lang="en-US"/>
          </a:p>
        </p:txBody>
      </p:sp>
      <p:sp>
        <p:nvSpPr>
          <p:cNvPr id="5" name="Footer Placeholder 4"/>
          <p:cNvSpPr>
            <a:spLocks noGrp="1"/>
          </p:cNvSpPr>
          <p:nvPr>
            <p:ph type="ftr" sz="quarter" idx="11"/>
          </p:nvPr>
        </p:nvSpPr>
        <p:spPr/>
        <p:txBody>
          <a:bodyPr/>
          <a:lstStyle/>
          <a:p>
            <a:r>
              <a:rPr lang="en-US" smtClean="0"/>
              <a:t>Basic Presentation</a:t>
            </a:r>
            <a:endParaRPr lang="en-US"/>
          </a:p>
        </p:txBody>
      </p:sp>
      <p:sp>
        <p:nvSpPr>
          <p:cNvPr id="6" name="Slide Number Placeholder 5"/>
          <p:cNvSpPr>
            <a:spLocks noGrp="1"/>
          </p:cNvSpPr>
          <p:nvPr>
            <p:ph type="sldNum" sz="quarter" idx="12"/>
          </p:nvPr>
        </p:nvSpPr>
        <p:spPr/>
        <p:txBody>
          <a:bodyPr/>
          <a:lstStyle/>
          <a:p>
            <a:fld id="{BF11AA85-A4A4-4CB5-8234-418D9606F299}" type="slidenum">
              <a:rPr lang="en-US" smtClean="0"/>
              <a:t>‹#›</a:t>
            </a:fld>
            <a:endParaRPr lang="en-US"/>
          </a:p>
        </p:txBody>
      </p:sp>
    </p:spTree>
    <p:extLst>
      <p:ext uri="{BB962C8B-B14F-4D97-AF65-F5344CB8AC3E}">
        <p14:creationId xmlns:p14="http://schemas.microsoft.com/office/powerpoint/2010/main" val="20414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10/21/2013</a:t>
            </a:r>
            <a:endParaRPr lang="en-US"/>
          </a:p>
        </p:txBody>
      </p:sp>
      <p:sp>
        <p:nvSpPr>
          <p:cNvPr id="5" name="Footer Placeholder 4"/>
          <p:cNvSpPr>
            <a:spLocks noGrp="1"/>
          </p:cNvSpPr>
          <p:nvPr>
            <p:ph type="ftr" sz="quarter" idx="11"/>
          </p:nvPr>
        </p:nvSpPr>
        <p:spPr/>
        <p:txBody>
          <a:bodyPr/>
          <a:lstStyle/>
          <a:p>
            <a:r>
              <a:rPr lang="en-US" smtClean="0"/>
              <a:t>Basic Presentation</a:t>
            </a:r>
            <a:endParaRPr lang="en-US"/>
          </a:p>
        </p:txBody>
      </p:sp>
      <p:sp>
        <p:nvSpPr>
          <p:cNvPr id="6" name="Slide Number Placeholder 5"/>
          <p:cNvSpPr>
            <a:spLocks noGrp="1"/>
          </p:cNvSpPr>
          <p:nvPr>
            <p:ph type="sldNum" sz="quarter" idx="12"/>
          </p:nvPr>
        </p:nvSpPr>
        <p:spPr/>
        <p:txBody>
          <a:bodyPr/>
          <a:lstStyle/>
          <a:p>
            <a:fld id="{BF11AA85-A4A4-4CB5-8234-418D9606F299}" type="slidenum">
              <a:rPr lang="en-US" smtClean="0"/>
              <a:t>‹#›</a:t>
            </a:fld>
            <a:endParaRPr lang="en-US"/>
          </a:p>
        </p:txBody>
      </p:sp>
    </p:spTree>
    <p:extLst>
      <p:ext uri="{BB962C8B-B14F-4D97-AF65-F5344CB8AC3E}">
        <p14:creationId xmlns:p14="http://schemas.microsoft.com/office/powerpoint/2010/main" val="204405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10/21/2013</a:t>
            </a:r>
            <a:endParaRPr lang="en-US"/>
          </a:p>
        </p:txBody>
      </p:sp>
      <p:sp>
        <p:nvSpPr>
          <p:cNvPr id="5" name="Footer Placeholder 4"/>
          <p:cNvSpPr>
            <a:spLocks noGrp="1"/>
          </p:cNvSpPr>
          <p:nvPr>
            <p:ph type="ftr" sz="quarter" idx="11"/>
          </p:nvPr>
        </p:nvSpPr>
        <p:spPr/>
        <p:txBody>
          <a:bodyPr/>
          <a:lstStyle/>
          <a:p>
            <a:r>
              <a:rPr lang="en-US" smtClean="0"/>
              <a:t>Basic Presentation</a:t>
            </a:r>
            <a:endParaRPr lang="en-US"/>
          </a:p>
        </p:txBody>
      </p:sp>
      <p:sp>
        <p:nvSpPr>
          <p:cNvPr id="6" name="Slide Number Placeholder 5"/>
          <p:cNvSpPr>
            <a:spLocks noGrp="1"/>
          </p:cNvSpPr>
          <p:nvPr>
            <p:ph type="sldNum" sz="quarter" idx="12"/>
          </p:nvPr>
        </p:nvSpPr>
        <p:spPr/>
        <p:txBody>
          <a:bodyPr/>
          <a:lstStyle/>
          <a:p>
            <a:fld id="{BF11AA85-A4A4-4CB5-8234-418D9606F299}" type="slidenum">
              <a:rPr lang="en-US" smtClean="0"/>
              <a:t>‹#›</a:t>
            </a:fld>
            <a:endParaRPr lang="en-US"/>
          </a:p>
        </p:txBody>
      </p:sp>
    </p:spTree>
    <p:extLst>
      <p:ext uri="{BB962C8B-B14F-4D97-AF65-F5344CB8AC3E}">
        <p14:creationId xmlns:p14="http://schemas.microsoft.com/office/powerpoint/2010/main" val="128174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10/21/2013</a:t>
            </a:r>
            <a:endParaRPr lang="en-US"/>
          </a:p>
        </p:txBody>
      </p:sp>
      <p:sp>
        <p:nvSpPr>
          <p:cNvPr id="5" name="Footer Placeholder 4"/>
          <p:cNvSpPr>
            <a:spLocks noGrp="1"/>
          </p:cNvSpPr>
          <p:nvPr>
            <p:ph type="ftr" sz="quarter" idx="11"/>
          </p:nvPr>
        </p:nvSpPr>
        <p:spPr/>
        <p:txBody>
          <a:bodyPr/>
          <a:lstStyle/>
          <a:p>
            <a:r>
              <a:rPr lang="en-US" smtClean="0"/>
              <a:t>Basic Presentation</a:t>
            </a:r>
            <a:endParaRPr lang="en-US"/>
          </a:p>
        </p:txBody>
      </p:sp>
      <p:sp>
        <p:nvSpPr>
          <p:cNvPr id="6" name="Slide Number Placeholder 5"/>
          <p:cNvSpPr>
            <a:spLocks noGrp="1"/>
          </p:cNvSpPr>
          <p:nvPr>
            <p:ph type="sldNum" sz="quarter" idx="12"/>
          </p:nvPr>
        </p:nvSpPr>
        <p:spPr/>
        <p:txBody>
          <a:bodyPr/>
          <a:lstStyle/>
          <a:p>
            <a:fld id="{BF11AA85-A4A4-4CB5-8234-418D9606F299}" type="slidenum">
              <a:rPr lang="en-US" smtClean="0"/>
              <a:t>‹#›</a:t>
            </a:fld>
            <a:endParaRPr lang="en-US"/>
          </a:p>
        </p:txBody>
      </p:sp>
    </p:spTree>
    <p:extLst>
      <p:ext uri="{BB962C8B-B14F-4D97-AF65-F5344CB8AC3E}">
        <p14:creationId xmlns:p14="http://schemas.microsoft.com/office/powerpoint/2010/main" val="341367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10/21/2013</a:t>
            </a:r>
            <a:endParaRPr lang="en-US"/>
          </a:p>
        </p:txBody>
      </p:sp>
      <p:sp>
        <p:nvSpPr>
          <p:cNvPr id="5" name="Footer Placeholder 4"/>
          <p:cNvSpPr>
            <a:spLocks noGrp="1"/>
          </p:cNvSpPr>
          <p:nvPr>
            <p:ph type="ftr" sz="quarter" idx="11"/>
          </p:nvPr>
        </p:nvSpPr>
        <p:spPr/>
        <p:txBody>
          <a:bodyPr/>
          <a:lstStyle/>
          <a:p>
            <a:r>
              <a:rPr lang="en-US" smtClean="0"/>
              <a:t>Basic Presentation</a:t>
            </a:r>
            <a:endParaRPr lang="en-US"/>
          </a:p>
        </p:txBody>
      </p:sp>
      <p:sp>
        <p:nvSpPr>
          <p:cNvPr id="6" name="Slide Number Placeholder 5"/>
          <p:cNvSpPr>
            <a:spLocks noGrp="1"/>
          </p:cNvSpPr>
          <p:nvPr>
            <p:ph type="sldNum" sz="quarter" idx="12"/>
          </p:nvPr>
        </p:nvSpPr>
        <p:spPr/>
        <p:txBody>
          <a:bodyPr/>
          <a:lstStyle/>
          <a:p>
            <a:fld id="{BF11AA85-A4A4-4CB5-8234-418D9606F299}" type="slidenum">
              <a:rPr lang="en-US" smtClean="0"/>
              <a:t>‹#›</a:t>
            </a:fld>
            <a:endParaRPr lang="en-US"/>
          </a:p>
        </p:txBody>
      </p:sp>
    </p:spTree>
    <p:extLst>
      <p:ext uri="{BB962C8B-B14F-4D97-AF65-F5344CB8AC3E}">
        <p14:creationId xmlns:p14="http://schemas.microsoft.com/office/powerpoint/2010/main" val="125804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10/21/2013</a:t>
            </a:r>
            <a:endParaRPr lang="en-US"/>
          </a:p>
        </p:txBody>
      </p:sp>
      <p:sp>
        <p:nvSpPr>
          <p:cNvPr id="6" name="Footer Placeholder 5"/>
          <p:cNvSpPr>
            <a:spLocks noGrp="1"/>
          </p:cNvSpPr>
          <p:nvPr>
            <p:ph type="ftr" sz="quarter" idx="11"/>
          </p:nvPr>
        </p:nvSpPr>
        <p:spPr/>
        <p:txBody>
          <a:bodyPr/>
          <a:lstStyle/>
          <a:p>
            <a:r>
              <a:rPr lang="en-US" smtClean="0"/>
              <a:t>Basic Presentation</a:t>
            </a:r>
            <a:endParaRPr lang="en-US"/>
          </a:p>
        </p:txBody>
      </p:sp>
      <p:sp>
        <p:nvSpPr>
          <p:cNvPr id="7" name="Slide Number Placeholder 6"/>
          <p:cNvSpPr>
            <a:spLocks noGrp="1"/>
          </p:cNvSpPr>
          <p:nvPr>
            <p:ph type="sldNum" sz="quarter" idx="12"/>
          </p:nvPr>
        </p:nvSpPr>
        <p:spPr/>
        <p:txBody>
          <a:bodyPr/>
          <a:lstStyle/>
          <a:p>
            <a:fld id="{BF11AA85-A4A4-4CB5-8234-418D9606F299}" type="slidenum">
              <a:rPr lang="en-US" smtClean="0"/>
              <a:t>‹#›</a:t>
            </a:fld>
            <a:endParaRPr lang="en-US"/>
          </a:p>
        </p:txBody>
      </p:sp>
    </p:spTree>
    <p:extLst>
      <p:ext uri="{BB962C8B-B14F-4D97-AF65-F5344CB8AC3E}">
        <p14:creationId xmlns:p14="http://schemas.microsoft.com/office/powerpoint/2010/main" val="208064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10/21/2013</a:t>
            </a:r>
            <a:endParaRPr lang="en-US"/>
          </a:p>
        </p:txBody>
      </p:sp>
      <p:sp>
        <p:nvSpPr>
          <p:cNvPr id="8" name="Footer Placeholder 7"/>
          <p:cNvSpPr>
            <a:spLocks noGrp="1"/>
          </p:cNvSpPr>
          <p:nvPr>
            <p:ph type="ftr" sz="quarter" idx="11"/>
          </p:nvPr>
        </p:nvSpPr>
        <p:spPr/>
        <p:txBody>
          <a:bodyPr/>
          <a:lstStyle/>
          <a:p>
            <a:r>
              <a:rPr lang="en-US" smtClean="0"/>
              <a:t>Basic Presentation</a:t>
            </a:r>
            <a:endParaRPr lang="en-US"/>
          </a:p>
        </p:txBody>
      </p:sp>
      <p:sp>
        <p:nvSpPr>
          <p:cNvPr id="9" name="Slide Number Placeholder 8"/>
          <p:cNvSpPr>
            <a:spLocks noGrp="1"/>
          </p:cNvSpPr>
          <p:nvPr>
            <p:ph type="sldNum" sz="quarter" idx="12"/>
          </p:nvPr>
        </p:nvSpPr>
        <p:spPr/>
        <p:txBody>
          <a:bodyPr/>
          <a:lstStyle/>
          <a:p>
            <a:fld id="{BF11AA85-A4A4-4CB5-8234-418D9606F299}" type="slidenum">
              <a:rPr lang="en-US" smtClean="0"/>
              <a:t>‹#›</a:t>
            </a:fld>
            <a:endParaRPr lang="en-US"/>
          </a:p>
        </p:txBody>
      </p:sp>
    </p:spTree>
    <p:extLst>
      <p:ext uri="{BB962C8B-B14F-4D97-AF65-F5344CB8AC3E}">
        <p14:creationId xmlns:p14="http://schemas.microsoft.com/office/powerpoint/2010/main" val="17856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10/21/2013</a:t>
            </a:r>
            <a:endParaRPr lang="en-US"/>
          </a:p>
        </p:txBody>
      </p:sp>
      <p:sp>
        <p:nvSpPr>
          <p:cNvPr id="4" name="Footer Placeholder 3"/>
          <p:cNvSpPr>
            <a:spLocks noGrp="1"/>
          </p:cNvSpPr>
          <p:nvPr>
            <p:ph type="ftr" sz="quarter" idx="11"/>
          </p:nvPr>
        </p:nvSpPr>
        <p:spPr/>
        <p:txBody>
          <a:bodyPr/>
          <a:lstStyle/>
          <a:p>
            <a:r>
              <a:rPr lang="en-US" smtClean="0"/>
              <a:t>Basic Presentation</a:t>
            </a:r>
            <a:endParaRPr lang="en-US"/>
          </a:p>
        </p:txBody>
      </p:sp>
      <p:sp>
        <p:nvSpPr>
          <p:cNvPr id="5" name="Slide Number Placeholder 4"/>
          <p:cNvSpPr>
            <a:spLocks noGrp="1"/>
          </p:cNvSpPr>
          <p:nvPr>
            <p:ph type="sldNum" sz="quarter" idx="12"/>
          </p:nvPr>
        </p:nvSpPr>
        <p:spPr/>
        <p:txBody>
          <a:bodyPr/>
          <a:lstStyle/>
          <a:p>
            <a:fld id="{BF11AA85-A4A4-4CB5-8234-418D9606F299}" type="slidenum">
              <a:rPr lang="en-US" smtClean="0"/>
              <a:t>‹#›</a:t>
            </a:fld>
            <a:endParaRPr lang="en-US"/>
          </a:p>
        </p:txBody>
      </p:sp>
    </p:spTree>
    <p:extLst>
      <p:ext uri="{BB962C8B-B14F-4D97-AF65-F5344CB8AC3E}">
        <p14:creationId xmlns:p14="http://schemas.microsoft.com/office/powerpoint/2010/main" val="401139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10/21/2013</a:t>
            </a:r>
            <a:endParaRPr lang="en-US"/>
          </a:p>
        </p:txBody>
      </p:sp>
      <p:sp>
        <p:nvSpPr>
          <p:cNvPr id="3" name="Footer Placeholder 2"/>
          <p:cNvSpPr>
            <a:spLocks noGrp="1"/>
          </p:cNvSpPr>
          <p:nvPr>
            <p:ph type="ftr" sz="quarter" idx="11"/>
          </p:nvPr>
        </p:nvSpPr>
        <p:spPr/>
        <p:txBody>
          <a:bodyPr/>
          <a:lstStyle/>
          <a:p>
            <a:r>
              <a:rPr lang="en-US" smtClean="0"/>
              <a:t>Basic Presentation</a:t>
            </a:r>
            <a:endParaRPr lang="en-US"/>
          </a:p>
        </p:txBody>
      </p:sp>
      <p:sp>
        <p:nvSpPr>
          <p:cNvPr id="4" name="Slide Number Placeholder 3"/>
          <p:cNvSpPr>
            <a:spLocks noGrp="1"/>
          </p:cNvSpPr>
          <p:nvPr>
            <p:ph type="sldNum" sz="quarter" idx="12"/>
          </p:nvPr>
        </p:nvSpPr>
        <p:spPr/>
        <p:txBody>
          <a:bodyPr/>
          <a:lstStyle/>
          <a:p>
            <a:fld id="{BF11AA85-A4A4-4CB5-8234-418D9606F299}" type="slidenum">
              <a:rPr lang="en-US" smtClean="0"/>
              <a:t>‹#›</a:t>
            </a:fld>
            <a:endParaRPr lang="en-US"/>
          </a:p>
        </p:txBody>
      </p:sp>
    </p:spTree>
    <p:extLst>
      <p:ext uri="{BB962C8B-B14F-4D97-AF65-F5344CB8AC3E}">
        <p14:creationId xmlns:p14="http://schemas.microsoft.com/office/powerpoint/2010/main" val="182321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10/21/2013</a:t>
            </a:r>
            <a:endParaRPr lang="en-US"/>
          </a:p>
        </p:txBody>
      </p:sp>
      <p:sp>
        <p:nvSpPr>
          <p:cNvPr id="6" name="Footer Placeholder 5"/>
          <p:cNvSpPr>
            <a:spLocks noGrp="1"/>
          </p:cNvSpPr>
          <p:nvPr>
            <p:ph type="ftr" sz="quarter" idx="11"/>
          </p:nvPr>
        </p:nvSpPr>
        <p:spPr/>
        <p:txBody>
          <a:bodyPr/>
          <a:lstStyle/>
          <a:p>
            <a:r>
              <a:rPr lang="en-US" smtClean="0"/>
              <a:t>Basic Presentation</a:t>
            </a:r>
            <a:endParaRPr lang="en-US"/>
          </a:p>
        </p:txBody>
      </p:sp>
      <p:sp>
        <p:nvSpPr>
          <p:cNvPr id="7" name="Slide Number Placeholder 6"/>
          <p:cNvSpPr>
            <a:spLocks noGrp="1"/>
          </p:cNvSpPr>
          <p:nvPr>
            <p:ph type="sldNum" sz="quarter" idx="12"/>
          </p:nvPr>
        </p:nvSpPr>
        <p:spPr/>
        <p:txBody>
          <a:bodyPr/>
          <a:lstStyle/>
          <a:p>
            <a:fld id="{BF11AA85-A4A4-4CB5-8234-418D9606F299}" type="slidenum">
              <a:rPr lang="en-US" smtClean="0"/>
              <a:t>‹#›</a:t>
            </a:fld>
            <a:endParaRPr lang="en-US"/>
          </a:p>
        </p:txBody>
      </p:sp>
    </p:spTree>
    <p:extLst>
      <p:ext uri="{BB962C8B-B14F-4D97-AF65-F5344CB8AC3E}">
        <p14:creationId xmlns:p14="http://schemas.microsoft.com/office/powerpoint/2010/main" val="161091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10/21/2013</a:t>
            </a:r>
            <a:endParaRPr lang="en-US"/>
          </a:p>
        </p:txBody>
      </p:sp>
      <p:sp>
        <p:nvSpPr>
          <p:cNvPr id="6" name="Footer Placeholder 5"/>
          <p:cNvSpPr>
            <a:spLocks noGrp="1"/>
          </p:cNvSpPr>
          <p:nvPr>
            <p:ph type="ftr" sz="quarter" idx="11"/>
          </p:nvPr>
        </p:nvSpPr>
        <p:spPr/>
        <p:txBody>
          <a:bodyPr/>
          <a:lstStyle/>
          <a:p>
            <a:r>
              <a:rPr lang="en-US" smtClean="0"/>
              <a:t>Basic Presentation</a:t>
            </a:r>
            <a:endParaRPr lang="en-US"/>
          </a:p>
        </p:txBody>
      </p:sp>
      <p:sp>
        <p:nvSpPr>
          <p:cNvPr id="7" name="Slide Number Placeholder 6"/>
          <p:cNvSpPr>
            <a:spLocks noGrp="1"/>
          </p:cNvSpPr>
          <p:nvPr>
            <p:ph type="sldNum" sz="quarter" idx="12"/>
          </p:nvPr>
        </p:nvSpPr>
        <p:spPr/>
        <p:txBody>
          <a:bodyPr/>
          <a:lstStyle/>
          <a:p>
            <a:fld id="{BF11AA85-A4A4-4CB5-8234-418D9606F299}" type="slidenum">
              <a:rPr lang="en-US" smtClean="0"/>
              <a:t>‹#›</a:t>
            </a:fld>
            <a:endParaRPr lang="en-US"/>
          </a:p>
        </p:txBody>
      </p:sp>
    </p:spTree>
    <p:extLst>
      <p:ext uri="{BB962C8B-B14F-4D97-AF65-F5344CB8AC3E}">
        <p14:creationId xmlns:p14="http://schemas.microsoft.com/office/powerpoint/2010/main" val="166895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10/21/2013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Basic Presentation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1AA85-A4A4-4CB5-8234-418D9606F299}" type="slidenum">
              <a:rPr lang="en-US" smtClean="0"/>
              <a:t>‹#›</a:t>
            </a:fld>
            <a:endParaRPr lang="en-US"/>
          </a:p>
        </p:txBody>
      </p:sp>
    </p:spTree>
    <p:extLst>
      <p:ext uri="{BB962C8B-B14F-4D97-AF65-F5344CB8AC3E}">
        <p14:creationId xmlns:p14="http://schemas.microsoft.com/office/powerpoint/2010/main" val="2741497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ontent.dcf.ks.gov/ees/KEESWebHelp/KEES_User_Manual.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content.dcf.ks.gov/ees/KEESWebHelp/Searching_for_an_e-App_Using_e-Tools.htm" TargetMode="External"/><Relationship Id="rId4" Type="http://schemas.openxmlformats.org/officeDocument/2006/relationships/hyperlink" Target="http://content.dcf.ks.gov/ees/KEESWebHelp/KEES_User_Manual_Introduction.ht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219200" y="533400"/>
            <a:ext cx="6477000" cy="1828800"/>
          </a:xfrm>
        </p:spPr>
        <p:txBody>
          <a:bodyPr>
            <a:normAutofit fontScale="90000"/>
          </a:bodyPr>
          <a:lstStyle/>
          <a:p>
            <a:r>
              <a:rPr lang="en-US" sz="6000" dirty="0"/>
              <a:t> </a:t>
            </a:r>
            <a:r>
              <a:rPr lang="en-US" sz="6000" dirty="0">
                <a:effectLst>
                  <a:outerShdw blurRad="50800" dist="38100" dir="10800000" algn="r" rotWithShape="0">
                    <a:prstClr val="black">
                      <a:alpha val="40000"/>
                    </a:prstClr>
                  </a:outerShdw>
                </a:effectLst>
              </a:rPr>
              <a:t>Processing Multiple Applications</a:t>
            </a:r>
            <a:endParaRPr lang="en-US" sz="6000" b="1" dirty="0" smtClean="0">
              <a:solidFill>
                <a:srgbClr val="003399"/>
              </a:solidFill>
              <a:latin typeface="Arial" charset="0"/>
              <a:cs typeface="Arial" charset="0"/>
            </a:endParaRPr>
          </a:p>
        </p:txBody>
      </p:sp>
      <p:cxnSp>
        <p:nvCxnSpPr>
          <p:cNvPr id="6" name="Straight Connector 5"/>
          <p:cNvCxnSpPr/>
          <p:nvPr/>
        </p:nvCxnSpPr>
        <p:spPr>
          <a:xfrm>
            <a:off x="228600" y="60198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2052" name="Picture 2" descr="KanCare logo Blue Gold jpeg"/>
          <p:cNvPicPr>
            <a:picLocks noChangeAspect="1" noChangeArrowheads="1"/>
          </p:cNvPicPr>
          <p:nvPr/>
        </p:nvPicPr>
        <p:blipFill>
          <a:blip r:embed="rId3" cstate="print"/>
          <a:srcRect/>
          <a:stretch>
            <a:fillRect/>
          </a:stretch>
        </p:blipFill>
        <p:spPr bwMode="auto">
          <a:xfrm>
            <a:off x="2057400" y="2514600"/>
            <a:ext cx="4810125" cy="2352675"/>
          </a:xfrm>
          <a:prstGeom prst="rect">
            <a:avLst/>
          </a:prstGeom>
          <a:noFill/>
          <a:ln w="9525">
            <a:noFill/>
            <a:miter lim="800000"/>
            <a:headEnd/>
            <a:tailEnd/>
          </a:ln>
        </p:spPr>
      </p:pic>
    </p:spTree>
    <p:extLst>
      <p:ext uri="{BB962C8B-B14F-4D97-AF65-F5344CB8AC3E}">
        <p14:creationId xmlns:p14="http://schemas.microsoft.com/office/powerpoint/2010/main" val="2905746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1120407"/>
            <a:ext cx="9155450" cy="46171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8925" y="1863356"/>
            <a:ext cx="3657600" cy="3657600"/>
          </a:xfrm>
          <a:prstGeom prst="rect">
            <a:avLst/>
          </a:prstGeom>
        </p:spPr>
      </p:pic>
      <p:cxnSp>
        <p:nvCxnSpPr>
          <p:cNvPr id="5" name="Straight Connector 4"/>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5"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33711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223285"/>
            <a:ext cx="9144000" cy="4411431"/>
          </a:xfrm>
          <a:prstGeom prst="rect">
            <a:avLst/>
          </a:prstGeom>
        </p:spPr>
      </p:pic>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85003" y="1642003"/>
            <a:ext cx="3573994" cy="3573994"/>
          </a:xfrm>
        </p:spPr>
      </p:pic>
      <p:cxnSp>
        <p:nvCxnSpPr>
          <p:cNvPr id="5" name="Straight Connector 4"/>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5"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56995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Multiple e-Applications</a:t>
            </a:r>
            <a:endParaRPr lang="en-US" dirty="0"/>
          </a:p>
        </p:txBody>
      </p:sp>
      <p:sp>
        <p:nvSpPr>
          <p:cNvPr id="3" name="Content Placeholder 2"/>
          <p:cNvSpPr>
            <a:spLocks noGrp="1"/>
          </p:cNvSpPr>
          <p:nvPr>
            <p:ph idx="1"/>
          </p:nvPr>
        </p:nvSpPr>
        <p:spPr/>
        <p:txBody>
          <a:bodyPr>
            <a:normAutofit/>
          </a:bodyPr>
          <a:lstStyle/>
          <a:p>
            <a:r>
              <a:rPr lang="en-US" sz="2800" dirty="0" smtClean="0"/>
              <a:t>The process for registering a case will be more consistent, all additional e-Applications will be linked.</a:t>
            </a:r>
          </a:p>
          <a:p>
            <a:r>
              <a:rPr lang="en-US" sz="2800" dirty="0" smtClean="0"/>
              <a:t>After the first e-Application is linked to a case, registration workers will need to manually assign the Ghost Worker ID to any additional e-Applications that are linked.</a:t>
            </a:r>
          </a:p>
          <a:p>
            <a:r>
              <a:rPr lang="en-US" sz="2800" dirty="0" smtClean="0"/>
              <a:t>Manually indexing images will no longer be the part of the normal process.</a:t>
            </a:r>
          </a:p>
        </p:txBody>
      </p:sp>
      <p:cxnSp>
        <p:nvCxnSpPr>
          <p:cNvPr id="4" name="Straight Connector 3"/>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2232830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2944"/>
            <a:ext cx="7514035" cy="1314449"/>
          </a:xfrm>
        </p:spPr>
        <p:txBody>
          <a:bodyPr/>
          <a:lstStyle/>
          <a:p>
            <a:r>
              <a:rPr lang="en-US" dirty="0" smtClean="0"/>
              <a:t>Manually Assigning a Worker ID</a:t>
            </a:r>
            <a:endParaRPr lang="en-US" dirty="0"/>
          </a:p>
        </p:txBody>
      </p:sp>
      <p:sp>
        <p:nvSpPr>
          <p:cNvPr id="3" name="Content Placeholder 2"/>
          <p:cNvSpPr>
            <a:spLocks noGrp="1"/>
          </p:cNvSpPr>
          <p:nvPr>
            <p:ph idx="1"/>
          </p:nvPr>
        </p:nvSpPr>
        <p:spPr>
          <a:xfrm>
            <a:off x="914399" y="1714393"/>
            <a:ext cx="7514035" cy="2343151"/>
          </a:xfrm>
        </p:spPr>
        <p:txBody>
          <a:bodyPr>
            <a:noAutofit/>
          </a:bodyPr>
          <a:lstStyle/>
          <a:p>
            <a:r>
              <a:rPr lang="en-US" sz="2800" dirty="0" smtClean="0"/>
              <a:t>To get an e-App out of </a:t>
            </a:r>
            <a:r>
              <a:rPr lang="en-US" sz="2800" b="1" dirty="0" smtClean="0"/>
              <a:t>Pending</a:t>
            </a:r>
            <a:r>
              <a:rPr lang="en-US" sz="2800" dirty="0" smtClean="0"/>
              <a:t> status after it has been linked to a case.</a:t>
            </a:r>
          </a:p>
          <a:p>
            <a:pPr marL="685800" lvl="1" indent="-342900">
              <a:buFont typeface="+mj-lt"/>
              <a:buAutoNum type="arabicPeriod"/>
            </a:pPr>
            <a:r>
              <a:rPr lang="en-US" sz="2000" dirty="0" smtClean="0"/>
              <a:t>Click the Edit button on the e-App Summary.</a:t>
            </a:r>
          </a:p>
          <a:p>
            <a:pPr marL="685800" lvl="1" indent="-342900">
              <a:buFont typeface="+mj-lt"/>
              <a:buAutoNum type="arabicPeriod"/>
            </a:pPr>
            <a:r>
              <a:rPr lang="en-US" sz="2000" dirty="0" smtClean="0"/>
              <a:t>Locate the Assigned Worker Info section at the button of the page.</a:t>
            </a:r>
          </a:p>
          <a:p>
            <a:pPr marL="685800" lvl="1" indent="-342900">
              <a:buFont typeface="+mj-lt"/>
              <a:buAutoNum type="arabicPeriod"/>
            </a:pPr>
            <a:r>
              <a:rPr lang="en-US" sz="2000" dirty="0" smtClean="0"/>
              <a:t>Enter the Ghost </a:t>
            </a:r>
            <a:r>
              <a:rPr lang="en-US" sz="2000" dirty="0"/>
              <a:t>Worker ID in the Worker ID field </a:t>
            </a:r>
            <a:r>
              <a:rPr lang="en-US" sz="2000" dirty="0" smtClean="0"/>
              <a:t>in the Assigned Worker Info section.</a:t>
            </a:r>
          </a:p>
          <a:p>
            <a:pPr marL="685800" lvl="1" indent="-342900">
              <a:buFont typeface="+mj-lt"/>
              <a:buAutoNum type="arabicPeriod"/>
            </a:pPr>
            <a:r>
              <a:rPr lang="en-US" sz="2000" dirty="0" smtClean="0"/>
              <a:t>Once a Worker ID is entered, Click Save.</a:t>
            </a:r>
          </a:p>
          <a:p>
            <a:pPr marL="685800" lvl="1" indent="-342900">
              <a:buFont typeface="+mj-lt"/>
              <a:buAutoNum type="arabicPeriod"/>
            </a:pPr>
            <a:r>
              <a:rPr lang="en-US" sz="2000" dirty="0" smtClean="0"/>
              <a:t>The e-App Summary page will redisplay with the e-App now in an In Progress status.</a:t>
            </a:r>
          </a:p>
        </p:txBody>
      </p:sp>
      <p:sp>
        <p:nvSpPr>
          <p:cNvPr id="4" name="TextBox 3"/>
          <p:cNvSpPr txBox="1"/>
          <p:nvPr/>
        </p:nvSpPr>
        <p:spPr>
          <a:xfrm>
            <a:off x="3733800" y="5354935"/>
            <a:ext cx="6448927" cy="461665"/>
          </a:xfrm>
          <a:prstGeom prst="rect">
            <a:avLst/>
          </a:prstGeom>
          <a:noFill/>
        </p:spPr>
        <p:txBody>
          <a:bodyPr wrap="square" rtlCol="0">
            <a:spAutoFit/>
          </a:bodyPr>
          <a:lstStyle/>
          <a:p>
            <a:r>
              <a:rPr lang="en-US" sz="2400" dirty="0"/>
              <a:t>Let’s take a look at what this looks like.</a:t>
            </a:r>
          </a:p>
        </p:txBody>
      </p:sp>
      <p:cxnSp>
        <p:nvCxnSpPr>
          <p:cNvPr id="5" name="Straight Connector 4"/>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275527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3316"/>
          <a:stretch/>
        </p:blipFill>
        <p:spPr>
          <a:xfrm>
            <a:off x="0" y="1503178"/>
            <a:ext cx="9144000" cy="1471743"/>
          </a:xfrm>
          <a:prstGeom prst="rect">
            <a:avLst/>
          </a:prstGeom>
        </p:spPr>
      </p:pic>
      <p:cxnSp>
        <p:nvCxnSpPr>
          <p:cNvPr id="11" name="Straight Arrow Connector 10"/>
          <p:cNvCxnSpPr/>
          <p:nvPr/>
        </p:nvCxnSpPr>
        <p:spPr>
          <a:xfrm>
            <a:off x="1206796" y="2984938"/>
            <a:ext cx="0" cy="375533"/>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93135" y="1210327"/>
            <a:ext cx="6164226" cy="546303"/>
          </a:xfrm>
          <a:prstGeom prst="rect">
            <a:avLst/>
          </a:prstGeom>
          <a:noFill/>
        </p:spPr>
        <p:txBody>
          <a:bodyPr wrap="square" rtlCol="0">
            <a:spAutoFit/>
          </a:bodyPr>
          <a:lstStyle/>
          <a:p>
            <a:pPr lvl="1"/>
            <a:r>
              <a:rPr lang="en-US" sz="1600" dirty="0"/>
              <a:t>1. Click the Edit button on the e-App Summary.</a:t>
            </a:r>
          </a:p>
          <a:p>
            <a:endParaRPr lang="en-US" sz="1350" dirty="0"/>
          </a:p>
        </p:txBody>
      </p:sp>
      <p:sp>
        <p:nvSpPr>
          <p:cNvPr id="7" name="TextBox 6"/>
          <p:cNvSpPr txBox="1"/>
          <p:nvPr/>
        </p:nvSpPr>
        <p:spPr>
          <a:xfrm>
            <a:off x="1307805" y="3108079"/>
            <a:ext cx="6889898" cy="546303"/>
          </a:xfrm>
          <a:prstGeom prst="rect">
            <a:avLst/>
          </a:prstGeom>
          <a:noFill/>
        </p:spPr>
        <p:txBody>
          <a:bodyPr wrap="square" rtlCol="0">
            <a:spAutoFit/>
          </a:bodyPr>
          <a:lstStyle/>
          <a:p>
            <a:r>
              <a:rPr lang="en-US" sz="1600" dirty="0" smtClean="0"/>
              <a:t>2. Locate the Assigned Worker Info section at the button of the page.</a:t>
            </a:r>
          </a:p>
          <a:p>
            <a:endParaRPr lang="en-US" sz="1350" dirty="0"/>
          </a:p>
        </p:txBody>
      </p:sp>
      <p:sp>
        <p:nvSpPr>
          <p:cNvPr id="9" name="TextBox 8"/>
          <p:cNvSpPr txBox="1"/>
          <p:nvPr/>
        </p:nvSpPr>
        <p:spPr>
          <a:xfrm>
            <a:off x="893135" y="4462348"/>
            <a:ext cx="7870751" cy="338554"/>
          </a:xfrm>
          <a:prstGeom prst="rect">
            <a:avLst/>
          </a:prstGeom>
          <a:noFill/>
        </p:spPr>
        <p:txBody>
          <a:bodyPr wrap="square" rtlCol="0">
            <a:spAutoFit/>
          </a:bodyPr>
          <a:lstStyle/>
          <a:p>
            <a:pPr lvl="1"/>
            <a:r>
              <a:rPr lang="en-US" sz="1600" dirty="0"/>
              <a:t>3. Enter the Ghost Worker ID in the Worker ID field in the Assigned Worker Info section</a:t>
            </a:r>
            <a:r>
              <a:rPr lang="en-US" sz="1600" dirty="0" smtClean="0"/>
              <a:t>.</a:t>
            </a:r>
            <a:endParaRPr lang="en-US" sz="1600" dirty="0"/>
          </a:p>
        </p:txBody>
      </p:sp>
      <p:cxnSp>
        <p:nvCxnSpPr>
          <p:cNvPr id="10" name="Straight Connector 9"/>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90848" y="4375124"/>
            <a:ext cx="0" cy="375533"/>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4" cstate="print"/>
          <a:srcRect/>
          <a:stretch>
            <a:fillRect/>
          </a:stretch>
        </p:blipFill>
        <p:spPr bwMode="auto">
          <a:xfrm>
            <a:off x="7346950" y="5816600"/>
            <a:ext cx="1616075" cy="877888"/>
          </a:xfrm>
          <a:prstGeom prst="rect">
            <a:avLst/>
          </a:prstGeom>
          <a:noFill/>
          <a:ln w="9525">
            <a:noFill/>
            <a:miter lim="800000"/>
            <a:headEnd/>
            <a:tailEnd/>
          </a:ln>
        </p:spPr>
      </p:pic>
      <p:pic>
        <p:nvPicPr>
          <p:cNvPr id="3" name="Picture 2"/>
          <p:cNvPicPr>
            <a:picLocks noChangeAspect="1"/>
          </p:cNvPicPr>
          <p:nvPr/>
        </p:nvPicPr>
        <p:blipFill>
          <a:blip r:embed="rId5"/>
          <a:stretch>
            <a:fillRect/>
          </a:stretch>
        </p:blipFill>
        <p:spPr>
          <a:xfrm>
            <a:off x="0" y="3350647"/>
            <a:ext cx="9144000" cy="1024477"/>
          </a:xfrm>
          <a:prstGeom prst="rect">
            <a:avLst/>
          </a:prstGeom>
        </p:spPr>
      </p:pic>
      <p:pic>
        <p:nvPicPr>
          <p:cNvPr id="4" name="Picture 3"/>
          <p:cNvPicPr>
            <a:picLocks noChangeAspect="1"/>
          </p:cNvPicPr>
          <p:nvPr/>
        </p:nvPicPr>
        <p:blipFill>
          <a:blip r:embed="rId6"/>
          <a:stretch>
            <a:fillRect/>
          </a:stretch>
        </p:blipFill>
        <p:spPr>
          <a:xfrm>
            <a:off x="0" y="4864468"/>
            <a:ext cx="9144000" cy="1024477"/>
          </a:xfrm>
          <a:prstGeom prst="rect">
            <a:avLst/>
          </a:prstGeom>
        </p:spPr>
      </p:pic>
    </p:spTree>
    <p:extLst>
      <p:ext uri="{BB962C8B-B14F-4D97-AF65-F5344CB8AC3E}">
        <p14:creationId xmlns:p14="http://schemas.microsoft.com/office/powerpoint/2010/main" val="4253924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1087179" y="2721498"/>
            <a:ext cx="0" cy="482731"/>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90723" y="1081931"/>
            <a:ext cx="7875846" cy="546303"/>
          </a:xfrm>
          <a:prstGeom prst="rect">
            <a:avLst/>
          </a:prstGeom>
          <a:noFill/>
        </p:spPr>
        <p:txBody>
          <a:bodyPr wrap="square" rtlCol="0">
            <a:spAutoFit/>
          </a:bodyPr>
          <a:lstStyle/>
          <a:p>
            <a:r>
              <a:rPr lang="en-US" sz="1600" dirty="0" smtClean="0"/>
              <a:t>4. </a:t>
            </a:r>
            <a:r>
              <a:rPr lang="en-US" sz="1600" dirty="0"/>
              <a:t>Once a Worker ID is entered, Click Save</a:t>
            </a:r>
            <a:endParaRPr lang="en-US" sz="1350" dirty="0"/>
          </a:p>
          <a:p>
            <a:endParaRPr lang="en-US" sz="1350" dirty="0"/>
          </a:p>
        </p:txBody>
      </p:sp>
      <p:sp>
        <p:nvSpPr>
          <p:cNvPr id="3" name="TextBox 2"/>
          <p:cNvSpPr txBox="1"/>
          <p:nvPr/>
        </p:nvSpPr>
        <p:spPr>
          <a:xfrm>
            <a:off x="1228061" y="2882143"/>
            <a:ext cx="7382539" cy="338554"/>
          </a:xfrm>
          <a:prstGeom prst="rect">
            <a:avLst/>
          </a:prstGeom>
          <a:noFill/>
        </p:spPr>
        <p:txBody>
          <a:bodyPr wrap="square" rtlCol="0">
            <a:spAutoFit/>
          </a:bodyPr>
          <a:lstStyle/>
          <a:p>
            <a:r>
              <a:rPr lang="en-US" sz="1600" dirty="0" smtClean="0"/>
              <a:t>5. The </a:t>
            </a:r>
            <a:r>
              <a:rPr lang="en-US" sz="1600" dirty="0"/>
              <a:t>e-App Summary page will redisplay with the e-App now in an In Progress status.</a:t>
            </a:r>
          </a:p>
        </p:txBody>
      </p:sp>
      <p:cxnSp>
        <p:nvCxnSpPr>
          <p:cNvPr id="10" name="Straight Connector 9"/>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7346950" y="5816600"/>
            <a:ext cx="1616075" cy="877888"/>
          </a:xfrm>
          <a:prstGeom prst="rect">
            <a:avLst/>
          </a:prstGeom>
          <a:noFill/>
          <a:ln w="9525">
            <a:noFill/>
            <a:miter lim="800000"/>
            <a:headEnd/>
            <a:tailEnd/>
          </a:ln>
        </p:spPr>
      </p:pic>
      <p:pic>
        <p:nvPicPr>
          <p:cNvPr id="12" name="Picture 11"/>
          <p:cNvPicPr>
            <a:picLocks noChangeAspect="1"/>
          </p:cNvPicPr>
          <p:nvPr/>
        </p:nvPicPr>
        <p:blipFill>
          <a:blip r:embed="rId4"/>
          <a:stretch>
            <a:fillRect/>
          </a:stretch>
        </p:blipFill>
        <p:spPr>
          <a:xfrm>
            <a:off x="0" y="1716788"/>
            <a:ext cx="9144000" cy="988247"/>
          </a:xfrm>
          <a:prstGeom prst="rect">
            <a:avLst/>
          </a:prstGeom>
        </p:spPr>
      </p:pic>
      <p:pic>
        <p:nvPicPr>
          <p:cNvPr id="13" name="Picture 12"/>
          <p:cNvPicPr>
            <a:picLocks noChangeAspect="1"/>
          </p:cNvPicPr>
          <p:nvPr/>
        </p:nvPicPr>
        <p:blipFill>
          <a:blip r:embed="rId5"/>
          <a:stretch>
            <a:fillRect/>
          </a:stretch>
        </p:blipFill>
        <p:spPr>
          <a:xfrm>
            <a:off x="0" y="3269425"/>
            <a:ext cx="9144000" cy="2124587"/>
          </a:xfrm>
          <a:prstGeom prst="rect">
            <a:avLst/>
          </a:prstGeom>
        </p:spPr>
      </p:pic>
    </p:spTree>
    <p:extLst>
      <p:ext uri="{BB962C8B-B14F-4D97-AF65-F5344CB8AC3E}">
        <p14:creationId xmlns:p14="http://schemas.microsoft.com/office/powerpoint/2010/main" val="3654743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Manually Updating an In Progress e-App status</a:t>
            </a:r>
            <a:endParaRPr lang="en-US" dirty="0"/>
          </a:p>
        </p:txBody>
      </p:sp>
      <p:sp>
        <p:nvSpPr>
          <p:cNvPr id="3" name="Content Placeholder 2"/>
          <p:cNvSpPr>
            <a:spLocks noGrp="1"/>
          </p:cNvSpPr>
          <p:nvPr>
            <p:ph idx="1"/>
          </p:nvPr>
        </p:nvSpPr>
        <p:spPr>
          <a:xfrm>
            <a:off x="457200" y="1607898"/>
            <a:ext cx="8229600" cy="4525963"/>
          </a:xfrm>
        </p:spPr>
        <p:txBody>
          <a:bodyPr>
            <a:normAutofit/>
          </a:bodyPr>
          <a:lstStyle/>
          <a:p>
            <a:r>
              <a:rPr lang="en-US" sz="2400" dirty="0"/>
              <a:t>To </a:t>
            </a:r>
            <a:r>
              <a:rPr lang="en-US" sz="2400" dirty="0" smtClean="0"/>
              <a:t>manually update an e-App’s status.</a:t>
            </a:r>
            <a:endParaRPr lang="en-US" sz="2400" dirty="0"/>
          </a:p>
          <a:p>
            <a:pPr marL="685800" lvl="1" indent="-342900">
              <a:buFont typeface="+mj-lt"/>
              <a:buAutoNum type="arabicPeriod"/>
            </a:pPr>
            <a:r>
              <a:rPr lang="en-US" sz="2000" dirty="0"/>
              <a:t>Locate the </a:t>
            </a:r>
            <a:r>
              <a:rPr lang="en-US" sz="2000" dirty="0" smtClean="0"/>
              <a:t>In Progress </a:t>
            </a:r>
            <a:r>
              <a:rPr lang="en-US" sz="2000" dirty="0"/>
              <a:t>e-App on the case summary and click on the e-App number.</a:t>
            </a:r>
          </a:p>
          <a:p>
            <a:pPr marL="685800" lvl="1" indent="-342900">
              <a:buFont typeface="+mj-lt"/>
              <a:buAutoNum type="arabicPeriod"/>
            </a:pPr>
            <a:r>
              <a:rPr lang="en-US" sz="2000" dirty="0"/>
              <a:t>Click “Edit” on the e-App Summary.</a:t>
            </a:r>
          </a:p>
          <a:p>
            <a:pPr marL="685800" lvl="1" indent="-342900">
              <a:buFont typeface="+mj-lt"/>
              <a:buAutoNum type="arabicPeriod"/>
            </a:pPr>
            <a:r>
              <a:rPr lang="en-US" sz="2000" dirty="0" smtClean="0"/>
              <a:t>At the top of the e-App Summary there is a dropdown.</a:t>
            </a:r>
          </a:p>
          <a:p>
            <a:pPr marL="685800" lvl="1" indent="-342900">
              <a:buFont typeface="+mj-lt"/>
              <a:buAutoNum type="arabicPeriod"/>
            </a:pPr>
            <a:r>
              <a:rPr lang="en-US" sz="2000" dirty="0" smtClean="0"/>
              <a:t>When in an In Progress status the options in this dropdown will be Posted and Not Accepted. Unless it was determined that an application was a duplicate use Posted.</a:t>
            </a:r>
            <a:endParaRPr lang="en-US" sz="2000" dirty="0"/>
          </a:p>
          <a:p>
            <a:pPr marL="685800" lvl="1" indent="-342900">
              <a:buFont typeface="+mj-lt"/>
              <a:buAutoNum type="arabicPeriod"/>
            </a:pPr>
            <a:r>
              <a:rPr lang="en-US" sz="2000" dirty="0" smtClean="0"/>
              <a:t>Once a value has been selected in the dropdown, click the “Save” button.</a:t>
            </a:r>
            <a:endParaRPr lang="en-US" sz="2000" dirty="0"/>
          </a:p>
          <a:p>
            <a:endParaRPr lang="en-US" dirty="0"/>
          </a:p>
        </p:txBody>
      </p:sp>
      <p:sp>
        <p:nvSpPr>
          <p:cNvPr id="6" name="TextBox 5"/>
          <p:cNvSpPr txBox="1"/>
          <p:nvPr/>
        </p:nvSpPr>
        <p:spPr>
          <a:xfrm>
            <a:off x="2237873" y="5255973"/>
            <a:ext cx="6448927" cy="461665"/>
          </a:xfrm>
          <a:prstGeom prst="rect">
            <a:avLst/>
          </a:prstGeom>
          <a:noFill/>
        </p:spPr>
        <p:txBody>
          <a:bodyPr wrap="square" rtlCol="0">
            <a:spAutoFit/>
          </a:bodyPr>
          <a:lstStyle/>
          <a:p>
            <a:r>
              <a:rPr lang="en-US" sz="2400" dirty="0"/>
              <a:t>Let’s take a look at what this looks like.</a:t>
            </a:r>
          </a:p>
        </p:txBody>
      </p:sp>
      <p:cxnSp>
        <p:nvCxnSpPr>
          <p:cNvPr id="5" name="Straight Connector 4"/>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44807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3954929"/>
            <a:ext cx="9144000" cy="1425247"/>
          </a:xfrm>
          <a:prstGeom prst="rect">
            <a:avLst/>
          </a:prstGeom>
        </p:spPr>
      </p:pic>
      <p:cxnSp>
        <p:nvCxnSpPr>
          <p:cNvPr id="9" name="Straight Arrow Connector 8"/>
          <p:cNvCxnSpPr/>
          <p:nvPr/>
        </p:nvCxnSpPr>
        <p:spPr>
          <a:xfrm>
            <a:off x="1371600" y="3236161"/>
            <a:ext cx="18047" cy="655268"/>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4" cstate="print"/>
          <a:srcRect/>
          <a:stretch>
            <a:fillRect/>
          </a:stretch>
        </p:blipFill>
        <p:spPr bwMode="auto">
          <a:xfrm>
            <a:off x="7346950" y="5816600"/>
            <a:ext cx="1616075" cy="877888"/>
          </a:xfrm>
          <a:prstGeom prst="rect">
            <a:avLst/>
          </a:prstGeom>
          <a:noFill/>
          <a:ln w="9525">
            <a:noFill/>
            <a:miter lim="800000"/>
            <a:headEnd/>
            <a:tailEnd/>
          </a:ln>
        </p:spPr>
      </p:pic>
      <p:sp>
        <p:nvSpPr>
          <p:cNvPr id="2" name="TextBox 1"/>
          <p:cNvSpPr txBox="1"/>
          <p:nvPr/>
        </p:nvSpPr>
        <p:spPr>
          <a:xfrm>
            <a:off x="1380623" y="1666903"/>
            <a:ext cx="8277225" cy="338554"/>
          </a:xfrm>
          <a:prstGeom prst="rect">
            <a:avLst/>
          </a:prstGeom>
          <a:noFill/>
        </p:spPr>
        <p:txBody>
          <a:bodyPr wrap="square" rtlCol="0">
            <a:spAutoFit/>
          </a:bodyPr>
          <a:lstStyle/>
          <a:p>
            <a:pPr marL="342900" lvl="1"/>
            <a:r>
              <a:rPr lang="en-US" sz="1600" dirty="0"/>
              <a:t>Locate the In Progress e-App on the case summary and click on the e-App number.</a:t>
            </a:r>
          </a:p>
        </p:txBody>
      </p:sp>
      <p:sp>
        <p:nvSpPr>
          <p:cNvPr id="4" name="TextBox 3"/>
          <p:cNvSpPr txBox="1"/>
          <p:nvPr/>
        </p:nvSpPr>
        <p:spPr>
          <a:xfrm>
            <a:off x="1752600" y="3563795"/>
            <a:ext cx="5791200" cy="338554"/>
          </a:xfrm>
          <a:prstGeom prst="rect">
            <a:avLst/>
          </a:prstGeom>
          <a:noFill/>
        </p:spPr>
        <p:txBody>
          <a:bodyPr wrap="square" rtlCol="0">
            <a:spAutoFit/>
          </a:bodyPr>
          <a:lstStyle/>
          <a:p>
            <a:r>
              <a:rPr lang="en-US" sz="1600" dirty="0" smtClean="0"/>
              <a:t>Select a value of Posted and click the Save button.</a:t>
            </a:r>
            <a:endParaRPr lang="en-US" sz="1600" dirty="0"/>
          </a:p>
        </p:txBody>
      </p:sp>
      <p:pic>
        <p:nvPicPr>
          <p:cNvPr id="10" name="Picture 9"/>
          <p:cNvPicPr>
            <a:picLocks noChangeAspect="1"/>
          </p:cNvPicPr>
          <p:nvPr/>
        </p:nvPicPr>
        <p:blipFill rotWithShape="1">
          <a:blip r:embed="rId5"/>
          <a:srcRect b="74755"/>
          <a:stretch/>
        </p:blipFill>
        <p:spPr>
          <a:xfrm>
            <a:off x="-11450" y="2216883"/>
            <a:ext cx="9155450" cy="1165593"/>
          </a:xfrm>
          <a:prstGeom prst="rect">
            <a:avLst/>
          </a:prstGeom>
        </p:spPr>
      </p:pic>
    </p:spTree>
    <p:extLst>
      <p:ext uri="{BB962C8B-B14F-4D97-AF65-F5344CB8AC3E}">
        <p14:creationId xmlns:p14="http://schemas.microsoft.com/office/powerpoint/2010/main" val="3888080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01" y="760615"/>
            <a:ext cx="7514035" cy="1314449"/>
          </a:xfrm>
        </p:spPr>
        <p:txBody>
          <a:bodyPr/>
          <a:lstStyle/>
          <a:p>
            <a:r>
              <a:rPr lang="en-US" dirty="0" smtClean="0"/>
              <a:t>Data Acceptance</a:t>
            </a:r>
            <a:endParaRPr lang="en-US" dirty="0"/>
          </a:p>
        </p:txBody>
      </p:sp>
      <p:sp>
        <p:nvSpPr>
          <p:cNvPr id="3" name="Content Placeholder 2"/>
          <p:cNvSpPr>
            <a:spLocks noGrp="1"/>
          </p:cNvSpPr>
          <p:nvPr>
            <p:ph idx="1"/>
          </p:nvPr>
        </p:nvSpPr>
        <p:spPr>
          <a:xfrm>
            <a:off x="5383275" y="1777418"/>
            <a:ext cx="3806773" cy="3765143"/>
          </a:xfrm>
        </p:spPr>
        <p:txBody>
          <a:bodyPr>
            <a:normAutofit/>
          </a:bodyPr>
          <a:lstStyle/>
          <a:p>
            <a:r>
              <a:rPr lang="en-US" sz="1800" dirty="0" smtClean="0"/>
              <a:t>We have always been required to review all applications received. All records will now be represented in the system.</a:t>
            </a:r>
          </a:p>
          <a:p>
            <a:r>
              <a:rPr lang="en-US" sz="1800" dirty="0" smtClean="0"/>
              <a:t>This doesn’t change what information we want in the system. We should only be accepting current income, addresses, resources, etc.</a:t>
            </a:r>
          </a:p>
          <a:p>
            <a:r>
              <a:rPr lang="en-US" sz="1800" dirty="0" smtClean="0"/>
              <a:t>There is a difference between list pages and single record pages such as Individual Demographics.</a:t>
            </a:r>
          </a:p>
        </p:txBody>
      </p:sp>
      <p:pic>
        <p:nvPicPr>
          <p:cNvPr id="5" name="Picture 4"/>
          <p:cNvPicPr>
            <a:picLocks noChangeAspect="1"/>
          </p:cNvPicPr>
          <p:nvPr/>
        </p:nvPicPr>
        <p:blipFill>
          <a:blip r:embed="rId3"/>
          <a:stretch>
            <a:fillRect/>
          </a:stretch>
        </p:blipFill>
        <p:spPr>
          <a:xfrm>
            <a:off x="38124" y="2075064"/>
            <a:ext cx="5324762" cy="3169852"/>
          </a:xfrm>
          <a:prstGeom prst="rect">
            <a:avLst/>
          </a:prstGeom>
          <a:effectLst>
            <a:outerShdw blurRad="63500" sx="102000" sy="102000" algn="ctr" rotWithShape="0">
              <a:prstClr val="black">
                <a:alpha val="40000"/>
              </a:prstClr>
            </a:outerShdw>
          </a:effectLst>
        </p:spPr>
      </p:pic>
      <p:cxnSp>
        <p:nvCxnSpPr>
          <p:cNvPr id="6" name="Straight Connector 5"/>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4"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1435755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Acceptance</a:t>
            </a:r>
            <a:br>
              <a:rPr lang="en-US" dirty="0" smtClean="0"/>
            </a:br>
            <a:r>
              <a:rPr lang="en-US" dirty="0" smtClean="0"/>
              <a:t>Tips and Tricks</a:t>
            </a:r>
            <a:endParaRPr lang="en-US" dirty="0"/>
          </a:p>
        </p:txBody>
      </p:sp>
      <p:sp>
        <p:nvSpPr>
          <p:cNvPr id="3" name="Content Placeholder 2"/>
          <p:cNvSpPr>
            <a:spLocks noGrp="1"/>
          </p:cNvSpPr>
          <p:nvPr>
            <p:ph idx="1"/>
          </p:nvPr>
        </p:nvSpPr>
        <p:spPr/>
        <p:txBody>
          <a:bodyPr/>
          <a:lstStyle/>
          <a:p>
            <a:pPr marL="0" indent="0">
              <a:buNone/>
            </a:pPr>
            <a:r>
              <a:rPr lang="en-US" dirty="0" smtClean="0"/>
              <a:t>With multiple e-Applications being linked there will be an increase in the number of data acceptance records. To help with that, we have collected some helpful tips to getting through these records after.</a:t>
            </a:r>
          </a:p>
          <a:p>
            <a:endParaRPr lang="en-US" dirty="0"/>
          </a:p>
        </p:txBody>
      </p:sp>
      <p:cxnSp>
        <p:nvCxnSpPr>
          <p:cNvPr id="4" name="Straight Connector 3"/>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606979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41" y="1691787"/>
            <a:ext cx="7514035" cy="1314449"/>
          </a:xfrm>
        </p:spPr>
        <p:txBody>
          <a:bodyPr>
            <a:normAutofit/>
          </a:bodyPr>
          <a:lstStyle/>
          <a:p>
            <a:r>
              <a:rPr lang="en-US" sz="4050" dirty="0"/>
              <a:t>Objectives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435" y="156586"/>
            <a:ext cx="3063165" cy="2736056"/>
          </a:xfrm>
          <a:prstGeom prst="ellipse">
            <a:avLst/>
          </a:prstGeom>
          <a:ln>
            <a:noFill/>
          </a:ln>
          <a:effectLst>
            <a:softEdge rad="112500"/>
          </a:effectLst>
        </p:spPr>
      </p:pic>
      <p:sp>
        <p:nvSpPr>
          <p:cNvPr id="3" name="Content Placeholder 2"/>
          <p:cNvSpPr>
            <a:spLocks noGrp="1"/>
          </p:cNvSpPr>
          <p:nvPr>
            <p:ph idx="1"/>
          </p:nvPr>
        </p:nvSpPr>
        <p:spPr>
          <a:xfrm>
            <a:off x="836505" y="3006236"/>
            <a:ext cx="7514035" cy="2343151"/>
          </a:xfrm>
        </p:spPr>
        <p:txBody>
          <a:bodyPr>
            <a:normAutofit fontScale="77500" lnSpcReduction="20000"/>
          </a:bodyPr>
          <a:lstStyle/>
          <a:p>
            <a:r>
              <a:rPr lang="en-US" dirty="0" smtClean="0"/>
              <a:t>Understand what each e-application status means.</a:t>
            </a:r>
          </a:p>
          <a:p>
            <a:r>
              <a:rPr lang="en-US" dirty="0" smtClean="0"/>
              <a:t>Understand that the multiple e-Application process is changing.</a:t>
            </a:r>
          </a:p>
          <a:p>
            <a:r>
              <a:rPr lang="en-US" dirty="0" smtClean="0"/>
              <a:t>Understand how to complete Data Acceptance when multiple applications are linked.</a:t>
            </a:r>
          </a:p>
          <a:p>
            <a:r>
              <a:rPr lang="en-US" dirty="0" smtClean="0"/>
              <a:t>Reinforce how to assess multiple applications.</a:t>
            </a:r>
            <a:endParaRPr lang="en-US" dirty="0"/>
          </a:p>
        </p:txBody>
      </p:sp>
      <p:cxnSp>
        <p:nvCxnSpPr>
          <p:cNvPr id="5" name="Straight Connector 4"/>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4"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3328163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Page</a:t>
            </a:r>
            <a:endParaRPr lang="en-US" dirty="0"/>
          </a:p>
        </p:txBody>
      </p:sp>
      <p:sp>
        <p:nvSpPr>
          <p:cNvPr id="3" name="Content Placeholder 2"/>
          <p:cNvSpPr>
            <a:spLocks noGrp="1"/>
          </p:cNvSpPr>
          <p:nvPr>
            <p:ph idx="1"/>
          </p:nvPr>
        </p:nvSpPr>
        <p:spPr/>
        <p:txBody>
          <a:bodyPr anchor="t"/>
          <a:lstStyle/>
          <a:p>
            <a:pPr marL="0" indent="0">
              <a:buNone/>
            </a:pPr>
            <a:r>
              <a:rPr lang="en-US" dirty="0" smtClean="0"/>
              <a:t>This page can be a mess with multiple e-Applications but luckily it can also be the fastest page to clean up with two helpful tricks.</a:t>
            </a:r>
          </a:p>
          <a:p>
            <a:r>
              <a:rPr lang="en-US" dirty="0" smtClean="0"/>
              <a:t> Rejecting all Data Acceptance records from all e-Applications at once.</a:t>
            </a:r>
          </a:p>
          <a:p>
            <a:r>
              <a:rPr lang="en-US" dirty="0" smtClean="0"/>
              <a:t>Accepting the whole household’s address records at once.</a:t>
            </a:r>
          </a:p>
          <a:p>
            <a:pPr marL="0" indent="0">
              <a:buNone/>
            </a:pPr>
            <a:endParaRPr lang="en-US" dirty="0"/>
          </a:p>
        </p:txBody>
      </p:sp>
      <p:cxnSp>
        <p:nvCxnSpPr>
          <p:cNvPr id="4" name="Straight Connector 3"/>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1809322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2480044"/>
            <a:ext cx="7514035" cy="1314449"/>
          </a:xfrm>
        </p:spPr>
        <p:txBody>
          <a:bodyPr/>
          <a:lstStyle/>
          <a:p>
            <a:r>
              <a:rPr lang="en-US" dirty="0" smtClean="0"/>
              <a:t>Rejecting all Contact Records </a:t>
            </a:r>
            <a:endParaRPr lang="en-US" dirty="0"/>
          </a:p>
        </p:txBody>
      </p:sp>
      <p:cxnSp>
        <p:nvCxnSpPr>
          <p:cNvPr id="4" name="Straight Connector 3"/>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599664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 y="857250"/>
            <a:ext cx="9144000" cy="5143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4131" y="3112760"/>
            <a:ext cx="1487453" cy="1982477"/>
          </a:xfrm>
          <a:prstGeom prst="rect">
            <a:avLst/>
          </a:prstGeom>
          <a:effectLst>
            <a:softEdge rad="63500"/>
          </a:effectLst>
        </p:spPr>
      </p:pic>
      <p:sp>
        <p:nvSpPr>
          <p:cNvPr id="7" name="Rectangle 6"/>
          <p:cNvSpPr/>
          <p:nvPr/>
        </p:nvSpPr>
        <p:spPr>
          <a:xfrm>
            <a:off x="8779669" y="2686050"/>
            <a:ext cx="364331" cy="171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5"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4041194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857251"/>
            <a:ext cx="9144000" cy="5726639"/>
          </a:xfrm>
          <a:prstGeom prst="rect">
            <a:avLst/>
          </a:prstGeom>
        </p:spPr>
      </p:pic>
      <p:cxnSp>
        <p:nvCxnSpPr>
          <p:cNvPr id="3" name="Straight Connector 2"/>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a:blip r:embed="rId4"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2993627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 y="857250"/>
            <a:ext cx="9144001" cy="5143500"/>
          </a:xfrm>
          <a:prstGeom prst="rect">
            <a:avLst/>
          </a:prstGeom>
        </p:spPr>
      </p:pic>
      <p:cxnSp>
        <p:nvCxnSpPr>
          <p:cNvPr id="5" name="Straight Connector 4"/>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4"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3280636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2480044"/>
            <a:ext cx="7514035" cy="1314449"/>
          </a:xfrm>
        </p:spPr>
        <p:txBody>
          <a:bodyPr>
            <a:normAutofit fontScale="90000"/>
          </a:bodyPr>
          <a:lstStyle/>
          <a:p>
            <a:r>
              <a:rPr lang="en-US" dirty="0" smtClean="0"/>
              <a:t>Accepting all Contact Records from one </a:t>
            </a:r>
            <a:br>
              <a:rPr lang="en-US" dirty="0" smtClean="0"/>
            </a:br>
            <a:r>
              <a:rPr lang="en-US" dirty="0" smtClean="0"/>
              <a:t>e-Application</a:t>
            </a:r>
            <a:endParaRPr lang="en-US" dirty="0"/>
          </a:p>
        </p:txBody>
      </p:sp>
      <p:cxnSp>
        <p:nvCxnSpPr>
          <p:cNvPr id="4" name="Straight Connector 3"/>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1178548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srcRect b="26652"/>
          <a:stretch/>
        </p:blipFill>
        <p:spPr>
          <a:xfrm>
            <a:off x="0" y="112750"/>
            <a:ext cx="9144000" cy="5135525"/>
          </a:xfrm>
          <a:prstGeom prst="rect">
            <a:avLst/>
          </a:prstGeom>
        </p:spPr>
      </p:pic>
      <p:cxnSp>
        <p:nvCxnSpPr>
          <p:cNvPr id="5" name="Straight Connector 4"/>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4"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3218730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857250"/>
            <a:ext cx="9144000" cy="5143500"/>
          </a:xfrm>
          <a:prstGeom prst="rect">
            <a:avLst/>
          </a:prstGeom>
        </p:spPr>
      </p:pic>
      <p:cxnSp>
        <p:nvCxnSpPr>
          <p:cNvPr id="5" name="Straight Connector 4"/>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4"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2607482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t="3057" r="9904" b="18559"/>
          <a:stretch/>
        </p:blipFill>
        <p:spPr>
          <a:xfrm>
            <a:off x="-2628" y="533400"/>
            <a:ext cx="9130862" cy="4000500"/>
          </a:xfrm>
        </p:spPr>
      </p:pic>
      <p:cxnSp>
        <p:nvCxnSpPr>
          <p:cNvPr id="5" name="Straight Connector 4"/>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4"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2760214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Previewing Data Acceptance</a:t>
            </a:r>
            <a:endParaRPr lang="en-US" dirty="0"/>
          </a:p>
        </p:txBody>
      </p:sp>
      <p:sp>
        <p:nvSpPr>
          <p:cNvPr id="3" name="Content Placeholder 2"/>
          <p:cNvSpPr>
            <a:spLocks noGrp="1"/>
          </p:cNvSpPr>
          <p:nvPr>
            <p:ph idx="1"/>
          </p:nvPr>
        </p:nvSpPr>
        <p:spPr>
          <a:xfrm>
            <a:off x="5574119" y="2452134"/>
            <a:ext cx="3396049" cy="2756491"/>
          </a:xfrm>
        </p:spPr>
        <p:txBody>
          <a:bodyPr>
            <a:normAutofit fontScale="85000" lnSpcReduction="10000"/>
          </a:bodyPr>
          <a:lstStyle/>
          <a:p>
            <a:r>
              <a:rPr lang="en-US" dirty="0" smtClean="0"/>
              <a:t>On the </a:t>
            </a:r>
            <a:r>
              <a:rPr lang="en-US" b="1" dirty="0" smtClean="0"/>
              <a:t>Individual Demographics </a:t>
            </a:r>
            <a:r>
              <a:rPr lang="en-US" dirty="0" smtClean="0"/>
              <a:t>page, when a worker hits Accept there will be a window that pops up if any data has not been accepted.</a:t>
            </a:r>
            <a:endParaRPr lang="en-US" dirty="0"/>
          </a:p>
        </p:txBody>
      </p:sp>
      <p:pic>
        <p:nvPicPr>
          <p:cNvPr id="4" name="Picture 3"/>
          <p:cNvPicPr>
            <a:picLocks noChangeAspect="1"/>
          </p:cNvPicPr>
          <p:nvPr/>
        </p:nvPicPr>
        <p:blipFill>
          <a:blip r:embed="rId3"/>
          <a:stretch>
            <a:fillRect/>
          </a:stretch>
        </p:blipFill>
        <p:spPr>
          <a:xfrm>
            <a:off x="1281220" y="2686050"/>
            <a:ext cx="3950000" cy="2735714"/>
          </a:xfrm>
          <a:prstGeom prst="rect">
            <a:avLst/>
          </a:prstGeom>
        </p:spPr>
      </p:pic>
      <p:cxnSp>
        <p:nvCxnSpPr>
          <p:cNvPr id="5" name="Straight Connector 4"/>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4"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4043979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for Training</a:t>
            </a:r>
            <a:endParaRPr lang="en-US" dirty="0"/>
          </a:p>
        </p:txBody>
      </p:sp>
      <p:sp>
        <p:nvSpPr>
          <p:cNvPr id="3" name="Content Placeholder 2"/>
          <p:cNvSpPr>
            <a:spLocks noGrp="1"/>
          </p:cNvSpPr>
          <p:nvPr>
            <p:ph idx="1"/>
          </p:nvPr>
        </p:nvSpPr>
        <p:spPr/>
        <p:txBody>
          <a:bodyPr>
            <a:normAutofit/>
          </a:bodyPr>
          <a:lstStyle/>
          <a:p>
            <a:r>
              <a:rPr lang="en-US" u="sng" dirty="0" smtClean="0"/>
              <a:t>Multiple e-Application</a:t>
            </a:r>
            <a:r>
              <a:rPr lang="en-US" dirty="0" smtClean="0"/>
              <a:t>: </a:t>
            </a:r>
            <a:r>
              <a:rPr lang="en-US" sz="2800" dirty="0" smtClean="0"/>
              <a:t>Any application that is received when there is already an e-Application registered to a case.</a:t>
            </a:r>
          </a:p>
          <a:p>
            <a:r>
              <a:rPr lang="en-US" u="sng" dirty="0" smtClean="0"/>
              <a:t>Duplicate Application</a:t>
            </a:r>
            <a:r>
              <a:rPr lang="en-US" dirty="0" smtClean="0"/>
              <a:t>: This is a multiple           </a:t>
            </a:r>
            <a:r>
              <a:rPr lang="en-US" sz="2800" dirty="0" smtClean="0"/>
              <a:t>e-Application that contains the same content and source. These are not to be linked to a case.</a:t>
            </a:r>
          </a:p>
          <a:p>
            <a:r>
              <a:rPr lang="en-US" u="sng" dirty="0" smtClean="0"/>
              <a:t>Additional e-Application</a:t>
            </a:r>
            <a:r>
              <a:rPr lang="en-US" dirty="0" smtClean="0"/>
              <a:t>: </a:t>
            </a:r>
            <a:r>
              <a:rPr lang="en-US" sz="2800" dirty="0" smtClean="0"/>
              <a:t>Is a multiple e-Application that is linked to the case and is reviewed by Eligibility before a determination is made.</a:t>
            </a:r>
          </a:p>
        </p:txBody>
      </p:sp>
      <p:cxnSp>
        <p:nvCxnSpPr>
          <p:cNvPr id="4" name="Straight Connector 3"/>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2017749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Data Acceptance Processing Guide</a:t>
            </a:r>
          </a:p>
          <a:p>
            <a:r>
              <a:rPr lang="en-US" dirty="0" smtClean="0"/>
              <a:t>Multiple e-App Process – Quick Reference Guide</a:t>
            </a:r>
          </a:p>
          <a:p>
            <a:r>
              <a:rPr lang="en-US" dirty="0"/>
              <a:t>KEES Repository: </a:t>
            </a:r>
            <a:r>
              <a:rPr lang="en-US" dirty="0">
                <a:hlinkClick r:id="rId3"/>
              </a:rPr>
              <a:t>Home</a:t>
            </a:r>
            <a:r>
              <a:rPr lang="en-US" dirty="0"/>
              <a:t> &gt; </a:t>
            </a:r>
            <a:r>
              <a:rPr lang="en-US" dirty="0">
                <a:hlinkClick r:id="rId4"/>
              </a:rPr>
              <a:t>KEES User Manual Introduction</a:t>
            </a:r>
            <a:r>
              <a:rPr lang="en-US" dirty="0"/>
              <a:t> &gt; </a:t>
            </a:r>
            <a:r>
              <a:rPr lang="en-US" dirty="0">
                <a:hlinkClick r:id="rId5"/>
              </a:rPr>
              <a:t>e-Applications</a:t>
            </a:r>
            <a:r>
              <a:rPr lang="en-US" dirty="0"/>
              <a:t> &gt; Manually Updating e-Application Status</a:t>
            </a:r>
          </a:p>
          <a:p>
            <a:endParaRPr lang="en-US" dirty="0" smtClean="0"/>
          </a:p>
        </p:txBody>
      </p:sp>
      <p:cxnSp>
        <p:nvCxnSpPr>
          <p:cNvPr id="4" name="Straight Connector 3"/>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6"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3565323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 y="5959475"/>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sp>
        <p:nvSpPr>
          <p:cNvPr id="37891" name="TextBox 8"/>
          <p:cNvSpPr txBox="1">
            <a:spLocks noChangeArrowheads="1"/>
          </p:cNvSpPr>
          <p:nvPr/>
        </p:nvSpPr>
        <p:spPr bwMode="auto">
          <a:xfrm>
            <a:off x="228600" y="3810000"/>
            <a:ext cx="8686800" cy="523875"/>
          </a:xfrm>
          <a:prstGeom prst="rect">
            <a:avLst/>
          </a:prstGeom>
          <a:noFill/>
          <a:ln w="9525">
            <a:noFill/>
            <a:miter lim="800000"/>
            <a:headEnd/>
            <a:tailEnd/>
          </a:ln>
        </p:spPr>
        <p:txBody>
          <a:bodyPr>
            <a:spAutoFit/>
          </a:bodyPr>
          <a:lstStyle/>
          <a:p>
            <a:pPr algn="ctr"/>
            <a:r>
              <a:rPr lang="en-US" sz="2800" b="1">
                <a:solidFill>
                  <a:srgbClr val="002569"/>
                </a:solidFill>
              </a:rPr>
              <a:t>www.kancare.ks.gov</a:t>
            </a:r>
          </a:p>
        </p:txBody>
      </p:sp>
      <p:pic>
        <p:nvPicPr>
          <p:cNvPr id="37892" name="Picture 2" descr="KanCare logo Blue Gold jpeg"/>
          <p:cNvPicPr>
            <a:picLocks noChangeAspect="1" noChangeArrowheads="1"/>
          </p:cNvPicPr>
          <p:nvPr/>
        </p:nvPicPr>
        <p:blipFill>
          <a:blip r:embed="rId3" cstate="print"/>
          <a:srcRect/>
          <a:stretch>
            <a:fillRect/>
          </a:stretch>
        </p:blipFill>
        <p:spPr bwMode="auto">
          <a:xfrm>
            <a:off x="2128838" y="1076325"/>
            <a:ext cx="4810125" cy="2352675"/>
          </a:xfrm>
          <a:prstGeom prst="rect">
            <a:avLst/>
          </a:prstGeom>
          <a:noFill/>
          <a:ln w="9525">
            <a:noFill/>
            <a:miter lim="800000"/>
            <a:headEnd/>
            <a:tailEnd/>
          </a:ln>
        </p:spPr>
      </p:pic>
      <p:sp>
        <p:nvSpPr>
          <p:cNvPr id="2" name="Rectangle 1"/>
          <p:cNvSpPr/>
          <p:nvPr/>
        </p:nvSpPr>
        <p:spPr>
          <a:xfrm>
            <a:off x="1413077" y="4714875"/>
            <a:ext cx="6241645" cy="769441"/>
          </a:xfrm>
          <a:prstGeom prst="rect">
            <a:avLst/>
          </a:prstGeom>
        </p:spPr>
        <p:txBody>
          <a:bodyPr wrap="none">
            <a:spAutoFit/>
          </a:bodyPr>
          <a:lstStyle/>
          <a:p>
            <a:r>
              <a:rPr lang="en-US" sz="4400" dirty="0"/>
              <a:t>Any Additional Questions?</a:t>
            </a:r>
          </a:p>
        </p:txBody>
      </p:sp>
    </p:spTree>
    <p:extLst>
      <p:ext uri="{BB962C8B-B14F-4D97-AF65-F5344CB8AC3E}">
        <p14:creationId xmlns:p14="http://schemas.microsoft.com/office/powerpoint/2010/main" val="3455644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14574"/>
            <a:ext cx="8229600" cy="1143000"/>
          </a:xfrm>
        </p:spPr>
        <p:txBody>
          <a:bodyPr>
            <a:normAutofit/>
          </a:bodyPr>
          <a:lstStyle/>
          <a:p>
            <a:r>
              <a:rPr lang="en-US" dirty="0"/>
              <a:t>Let’s start with the Why?...</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85011" y="3322493"/>
            <a:ext cx="1828800" cy="2286000"/>
          </a:xfrm>
        </p:spPr>
      </p:pic>
      <p:sp>
        <p:nvSpPr>
          <p:cNvPr id="7" name="TextBox 6"/>
          <p:cNvSpPr txBox="1"/>
          <p:nvPr/>
        </p:nvSpPr>
        <p:spPr>
          <a:xfrm>
            <a:off x="841910" y="2099840"/>
            <a:ext cx="6505040" cy="3508653"/>
          </a:xfrm>
          <a:prstGeom prst="rect">
            <a:avLst/>
          </a:prstGeom>
          <a:noFill/>
        </p:spPr>
        <p:txBody>
          <a:bodyPr wrap="square" rtlCol="0">
            <a:spAutoFit/>
          </a:bodyPr>
          <a:lstStyle/>
          <a:p>
            <a:pPr marL="342900" indent="-342900">
              <a:buFont typeface="Arial" panose="020B0604020202020204" pitchFamily="34" charset="0"/>
              <a:buChar char="•"/>
            </a:pPr>
            <a:r>
              <a:rPr lang="en-US" sz="2000" dirty="0"/>
              <a:t>Reports will more accurately reflect the work being completed and needing to be </a:t>
            </a:r>
            <a:r>
              <a:rPr lang="en-US" sz="2000" dirty="0" smtClean="0"/>
              <a:t>completed.</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Not linking e-Apps results in </a:t>
            </a:r>
            <a:r>
              <a:rPr lang="en-US" sz="2000" dirty="0" smtClean="0"/>
              <a:t>e-Apps being </a:t>
            </a:r>
            <a:r>
              <a:rPr lang="en-US" sz="2000" dirty="0"/>
              <a:t>put in a status that is intended for exact duplicate applications.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Federal Marketplace open enrollment is around the corner and we will need to be able to track these applications more effectively.</a:t>
            </a:r>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endParaRPr lang="en-US" sz="2100" dirty="0"/>
          </a:p>
        </p:txBody>
      </p:sp>
      <p:cxnSp>
        <p:nvCxnSpPr>
          <p:cNvPr id="6" name="Straight Connector 5"/>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305337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334"/>
            <a:ext cx="8229600" cy="1143000"/>
          </a:xfrm>
        </p:spPr>
        <p:txBody>
          <a:bodyPr>
            <a:normAutofit fontScale="90000"/>
          </a:bodyPr>
          <a:lstStyle/>
          <a:p>
            <a:r>
              <a:rPr lang="en-US" dirty="0" smtClean="0"/>
              <a:t>What are the five e-Application Statuses?</a:t>
            </a:r>
            <a:endParaRPr lang="en-US" dirty="0"/>
          </a:p>
        </p:txBody>
      </p:sp>
      <p:sp>
        <p:nvSpPr>
          <p:cNvPr id="3" name="Content Placeholder 2"/>
          <p:cNvSpPr>
            <a:spLocks noGrp="1"/>
          </p:cNvSpPr>
          <p:nvPr>
            <p:ph idx="1"/>
          </p:nvPr>
        </p:nvSpPr>
        <p:spPr>
          <a:xfrm>
            <a:off x="190500" y="1981200"/>
            <a:ext cx="8229600" cy="4525963"/>
          </a:xfrm>
        </p:spPr>
        <p:txBody>
          <a:bodyPr>
            <a:normAutofit/>
          </a:bodyPr>
          <a:lstStyle/>
          <a:p>
            <a:pPr lvl="8"/>
            <a:r>
              <a:rPr lang="en-US" sz="2800" dirty="0"/>
              <a:t>Pending</a:t>
            </a:r>
          </a:p>
          <a:p>
            <a:pPr lvl="8"/>
            <a:r>
              <a:rPr lang="en-US" sz="2800" dirty="0"/>
              <a:t>Not Accepted</a:t>
            </a:r>
          </a:p>
          <a:p>
            <a:pPr lvl="8"/>
            <a:r>
              <a:rPr lang="en-US" sz="2800" dirty="0"/>
              <a:t>In Progress</a:t>
            </a:r>
          </a:p>
          <a:p>
            <a:pPr lvl="8"/>
            <a:r>
              <a:rPr lang="en-US" sz="2800" dirty="0"/>
              <a:t>Accepted</a:t>
            </a:r>
          </a:p>
          <a:p>
            <a:pPr lvl="8"/>
            <a:r>
              <a:rPr lang="en-US" sz="2800" dirty="0"/>
              <a:t>Posted</a:t>
            </a:r>
          </a:p>
        </p:txBody>
      </p:sp>
      <p:cxnSp>
        <p:nvCxnSpPr>
          <p:cNvPr id="4" name="Straight Connector 3"/>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276764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1" nodeType="clickEffect">
                                  <p:stCondLst>
                                    <p:cond delay="0"/>
                                  </p:stCondLst>
                                  <p:childTnLst>
                                    <p:animEffect transition="out" filter="fade">
                                      <p:cBhvr>
                                        <p:cTn id="28" dur="500" tmFilter="0, 0; .2, .5; .8, .5; 1, 0"/>
                                        <p:tgtEl>
                                          <p:spTgt spid="3">
                                            <p:txEl>
                                              <p:pRg st="0" end="0"/>
                                            </p:txEl>
                                          </p:spTgt>
                                        </p:tgtEl>
                                      </p:cBhvr>
                                    </p:animEffect>
                                    <p:animScale>
                                      <p:cBhvr>
                                        <p:cTn id="29" dur="250" autoRev="1" fill="hold"/>
                                        <p:tgtEl>
                                          <p:spTgt spid="3">
                                            <p:txEl>
                                              <p:pRg st="0" end="0"/>
                                            </p:txEl>
                                          </p:spTgt>
                                        </p:tgtEl>
                                      </p:cBhvr>
                                      <p:by x="105000" y="105000"/>
                                    </p:animScale>
                                  </p:childTnLst>
                                </p:cTn>
                              </p:par>
                              <p:par>
                                <p:cTn id="30" presetID="26" presetClass="emph" presetSubtype="0" fill="hold" grpId="1" nodeType="withEffect">
                                  <p:stCondLst>
                                    <p:cond delay="0"/>
                                  </p:stCondLst>
                                  <p:childTnLst>
                                    <p:animEffect transition="out" filter="fade">
                                      <p:cBhvr>
                                        <p:cTn id="31" dur="500" tmFilter="0, 0; .2, .5; .8, .5; 1, 0"/>
                                        <p:tgtEl>
                                          <p:spTgt spid="3">
                                            <p:txEl>
                                              <p:pRg st="1" end="1"/>
                                            </p:txEl>
                                          </p:spTgt>
                                        </p:tgtEl>
                                      </p:cBhvr>
                                    </p:animEffect>
                                    <p:animScale>
                                      <p:cBhvr>
                                        <p:cTn id="32" dur="250" autoRev="1" fill="hold"/>
                                        <p:tgtEl>
                                          <p:spTgt spid="3">
                                            <p:txEl>
                                              <p:pRg st="1" end="1"/>
                                            </p:txEl>
                                          </p:spTgt>
                                        </p:tgtEl>
                                      </p:cBhvr>
                                      <p:by x="105000" y="105000"/>
                                    </p:animScale>
                                  </p:childTnLst>
                                </p:cTn>
                              </p:par>
                              <p:par>
                                <p:cTn id="33" presetID="26" presetClass="emph" presetSubtype="0" fill="hold" grpId="1" nodeType="withEffect">
                                  <p:stCondLst>
                                    <p:cond delay="0"/>
                                  </p:stCondLst>
                                  <p:childTnLst>
                                    <p:animEffect transition="out" filter="fade">
                                      <p:cBhvr>
                                        <p:cTn id="34" dur="500" tmFilter="0, 0; .2, .5; .8, .5; 1, 0"/>
                                        <p:tgtEl>
                                          <p:spTgt spid="3">
                                            <p:txEl>
                                              <p:pRg st="2" end="2"/>
                                            </p:txEl>
                                          </p:spTgt>
                                        </p:tgtEl>
                                      </p:cBhvr>
                                    </p:animEffect>
                                    <p:animScale>
                                      <p:cBhvr>
                                        <p:cTn id="35" dur="250" autoRev="1" fill="hold"/>
                                        <p:tgtEl>
                                          <p:spTgt spid="3">
                                            <p:txEl>
                                              <p:pRg st="2" end="2"/>
                                            </p:txEl>
                                          </p:spTgt>
                                        </p:tgtEl>
                                      </p:cBhvr>
                                      <p:by x="105000" y="105000"/>
                                    </p:animScale>
                                  </p:childTnLst>
                                </p:cTn>
                              </p:par>
                              <p:par>
                                <p:cTn id="36" presetID="26" presetClass="emph" presetSubtype="0" fill="hold" grpId="1" nodeType="withEffect">
                                  <p:stCondLst>
                                    <p:cond delay="0"/>
                                  </p:stCondLst>
                                  <p:childTnLst>
                                    <p:animEffect transition="out" filter="fade">
                                      <p:cBhvr>
                                        <p:cTn id="37" dur="500" tmFilter="0, 0; .2, .5; .8, .5; 1, 0"/>
                                        <p:tgtEl>
                                          <p:spTgt spid="3">
                                            <p:txEl>
                                              <p:pRg st="3" end="3"/>
                                            </p:txEl>
                                          </p:spTgt>
                                        </p:tgtEl>
                                      </p:cBhvr>
                                    </p:animEffect>
                                    <p:animScale>
                                      <p:cBhvr>
                                        <p:cTn id="38" dur="250" autoRev="1" fill="hold"/>
                                        <p:tgtEl>
                                          <p:spTgt spid="3">
                                            <p:txEl>
                                              <p:pRg st="3" end="3"/>
                                            </p:txEl>
                                          </p:spTgt>
                                        </p:tgtEl>
                                      </p:cBhvr>
                                      <p:by x="105000" y="105000"/>
                                    </p:animScale>
                                  </p:childTnLst>
                                </p:cTn>
                              </p:par>
                              <p:par>
                                <p:cTn id="39" presetID="26" presetClass="emph" presetSubtype="0" fill="hold" grpId="1" nodeType="withEffect">
                                  <p:stCondLst>
                                    <p:cond delay="0"/>
                                  </p:stCondLst>
                                  <p:childTnLst>
                                    <p:animEffect transition="out" filter="fade">
                                      <p:cBhvr>
                                        <p:cTn id="40" dur="500" tmFilter="0, 0; .2, .5; .8, .5; 1, 0"/>
                                        <p:tgtEl>
                                          <p:spTgt spid="3">
                                            <p:txEl>
                                              <p:pRg st="4" end="4"/>
                                            </p:txEl>
                                          </p:spTgt>
                                        </p:tgtEl>
                                      </p:cBhvr>
                                    </p:animEffect>
                                    <p:animScale>
                                      <p:cBhvr>
                                        <p:cTn id="41"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589" y="381000"/>
            <a:ext cx="7514035" cy="1314449"/>
          </a:xfrm>
        </p:spPr>
        <p:txBody>
          <a:bodyPr>
            <a:normAutofit fontScale="90000"/>
          </a:bodyPr>
          <a:lstStyle/>
          <a:p>
            <a:r>
              <a:rPr lang="en-US" dirty="0" smtClean="0"/>
              <a:t>The status for each stage of processing</a:t>
            </a:r>
            <a:endParaRPr lang="en-US" dirty="0"/>
          </a:p>
        </p:txBody>
      </p:sp>
      <p:sp>
        <p:nvSpPr>
          <p:cNvPr id="3" name="Content Placeholder 2"/>
          <p:cNvSpPr>
            <a:spLocks noGrp="1"/>
          </p:cNvSpPr>
          <p:nvPr>
            <p:ph idx="1"/>
          </p:nvPr>
        </p:nvSpPr>
        <p:spPr>
          <a:xfrm>
            <a:off x="708996" y="2026977"/>
            <a:ext cx="8041220" cy="3458095"/>
          </a:xfrm>
        </p:spPr>
        <p:txBody>
          <a:bodyPr>
            <a:noAutofit/>
          </a:bodyPr>
          <a:lstStyle/>
          <a:p>
            <a:pPr lvl="1">
              <a:buFont typeface="Arial" panose="020B0604020202020204" pitchFamily="34" charset="0"/>
              <a:buChar char="•"/>
            </a:pPr>
            <a:r>
              <a:rPr lang="en-US" sz="2000" dirty="0"/>
              <a:t>Pending – application has been data entered and is waiting to be registered to a case. </a:t>
            </a:r>
            <a:endParaRPr lang="en-US" sz="2000" dirty="0" smtClean="0"/>
          </a:p>
          <a:p>
            <a:pPr lvl="1">
              <a:buFont typeface="Arial" panose="020B0604020202020204" pitchFamily="34" charset="0"/>
              <a:buChar char="•"/>
            </a:pPr>
            <a:r>
              <a:rPr lang="en-US" sz="2000" dirty="0" smtClean="0"/>
              <a:t>Not </a:t>
            </a:r>
            <a:r>
              <a:rPr lang="en-US" sz="2000" dirty="0"/>
              <a:t>Accepted – application is an exact duplicate.</a:t>
            </a:r>
          </a:p>
          <a:p>
            <a:pPr lvl="1">
              <a:buFont typeface="Arial" panose="020B0604020202020204" pitchFamily="34" charset="0"/>
              <a:buChar char="•"/>
            </a:pPr>
            <a:r>
              <a:rPr lang="en-US" sz="2000" dirty="0"/>
              <a:t>In Progress – application has been registered and is awaiting </a:t>
            </a:r>
            <a:r>
              <a:rPr lang="en-US" sz="2000" dirty="0" smtClean="0"/>
              <a:t>a determination so EDBC can </a:t>
            </a:r>
            <a:r>
              <a:rPr lang="en-US" sz="2000" dirty="0"/>
              <a:t>be ran, accepted, and saved.</a:t>
            </a:r>
          </a:p>
          <a:p>
            <a:pPr lvl="1">
              <a:buFont typeface="Arial" panose="020B0604020202020204" pitchFamily="34" charset="0"/>
              <a:buChar char="•"/>
            </a:pPr>
            <a:r>
              <a:rPr lang="en-US" sz="2000" dirty="0" smtClean="0"/>
              <a:t>Accepted – application has been processed with an EDBC accepted and saved</a:t>
            </a:r>
          </a:p>
          <a:p>
            <a:pPr lvl="1">
              <a:buFont typeface="Arial" panose="020B0604020202020204" pitchFamily="34" charset="0"/>
              <a:buChar char="•"/>
            </a:pPr>
            <a:r>
              <a:rPr lang="en-US" sz="2000" dirty="0" smtClean="0"/>
              <a:t>Posted – selected if an application did not change to Accepted after EDBC was accepted, saved, and the final determination has been made on a case.</a:t>
            </a:r>
          </a:p>
          <a:p>
            <a:pPr lvl="1">
              <a:buFont typeface="Arial" panose="020B0604020202020204" pitchFamily="34" charset="0"/>
              <a:buChar char="•"/>
            </a:pPr>
            <a:endParaRPr lang="en-US" sz="1800" dirty="0"/>
          </a:p>
        </p:txBody>
      </p:sp>
      <p:cxnSp>
        <p:nvCxnSpPr>
          <p:cNvPr id="4" name="Straight Connector 3"/>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2564076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674" y="475368"/>
            <a:ext cx="6628652" cy="739684"/>
          </a:xfrm>
        </p:spPr>
        <p:txBody>
          <a:bodyPr>
            <a:normAutofit fontScale="90000"/>
          </a:bodyPr>
          <a:lstStyle/>
          <a:p>
            <a:r>
              <a:rPr lang="en-US" dirty="0" smtClean="0"/>
              <a:t>Retiring Multiple E-app process</a:t>
            </a:r>
            <a:endParaRPr lang="en-US" dirty="0"/>
          </a:p>
        </p:txBody>
      </p:sp>
      <p:cxnSp>
        <p:nvCxnSpPr>
          <p:cNvPr id="4" name="Straight Connector 3"/>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7346950" y="5816600"/>
            <a:ext cx="1616075" cy="877888"/>
          </a:xfrm>
          <a:prstGeom prst="rect">
            <a:avLst/>
          </a:prstGeom>
          <a:noFill/>
          <a:ln w="9525">
            <a:noFill/>
            <a:miter lim="800000"/>
            <a:headEnd/>
            <a:tailEnd/>
          </a:ln>
        </p:spPr>
      </p:pic>
      <p:graphicFrame>
        <p:nvGraphicFramePr>
          <p:cNvPr id="5" name="Content Placeholder 4"/>
          <p:cNvGraphicFramePr>
            <a:graphicFrameLocks noGrp="1"/>
          </p:cNvGraphicFramePr>
          <p:nvPr>
            <p:ph idx="1"/>
            <p:extLst>
              <p:ext uri="{D42A27DB-BD31-4B8C-83A1-F6EECF244321}">
                <p14:modId xmlns:p14="http://schemas.microsoft.com/office/powerpoint/2010/main" val="4039062072"/>
              </p:ext>
            </p:extLst>
          </p:nvPr>
        </p:nvGraphicFramePr>
        <p:xfrm>
          <a:off x="788491" y="1327394"/>
          <a:ext cx="7567018" cy="3954417"/>
        </p:xfrm>
        <a:graphic>
          <a:graphicData uri="http://schemas.openxmlformats.org/drawingml/2006/table">
            <a:tbl>
              <a:tblPr firstRow="1" bandRow="1">
                <a:tableStyleId>{5C22544A-7EE6-4342-B048-85BDC9FD1C3A}</a:tableStyleId>
              </a:tblPr>
              <a:tblGrid>
                <a:gridCol w="3783509"/>
                <a:gridCol w="3783509"/>
              </a:tblGrid>
              <a:tr h="385588">
                <a:tc>
                  <a:txBody>
                    <a:bodyPr/>
                    <a:lstStyle/>
                    <a:p>
                      <a:r>
                        <a:rPr lang="en-US" sz="1800" dirty="0" smtClean="0"/>
                        <a:t>Changes</a:t>
                      </a:r>
                      <a:endParaRPr lang="en-US" sz="1800" dirty="0"/>
                    </a:p>
                  </a:txBody>
                  <a:tcPr marL="68580" marR="68580" marT="34290" marB="34290"/>
                </a:tc>
                <a:tc>
                  <a:txBody>
                    <a:bodyPr/>
                    <a:lstStyle/>
                    <a:p>
                      <a:r>
                        <a:rPr lang="en-US" sz="1800" dirty="0" smtClean="0"/>
                        <a:t>Benefits</a:t>
                      </a:r>
                      <a:endParaRPr lang="en-US" sz="1400" dirty="0"/>
                    </a:p>
                  </a:txBody>
                  <a:tcPr marL="68580" marR="68580" marT="34290" marB="34290"/>
                </a:tc>
              </a:tr>
              <a:tr h="7968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e-Apps</a:t>
                      </a:r>
                      <a:r>
                        <a:rPr lang="en-US" sz="1400" baseline="0" dirty="0" smtClean="0"/>
                        <a:t> will all be e-linked to a case regardless of any existing e-Applications.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(except exact duplicates)</a:t>
                      </a:r>
                      <a:endParaRPr lang="en-US" sz="1400" dirty="0" smtClean="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Registration</a:t>
                      </a:r>
                      <a:r>
                        <a:rPr lang="en-US" sz="1400" baseline="0" dirty="0" smtClean="0"/>
                        <a:t> will no longer have to place all multiple e-Apps in Not Accepted.</a:t>
                      </a:r>
                      <a:endParaRPr lang="en-US" sz="1400" dirty="0" smtClean="0"/>
                    </a:p>
                  </a:txBody>
                  <a:tcPr marL="68580" marR="68580" marT="34290" marB="34290"/>
                </a:tc>
              </a:tr>
              <a:tr h="796882">
                <a:tc>
                  <a:txBody>
                    <a:bodyPr/>
                    <a:lstStyle/>
                    <a:p>
                      <a:r>
                        <a:rPr lang="en-US" sz="1400" dirty="0" smtClean="0"/>
                        <a:t>Registration</a:t>
                      </a:r>
                      <a:r>
                        <a:rPr lang="en-US" sz="1400" baseline="0" dirty="0" smtClean="0"/>
                        <a:t> will no longer m</a:t>
                      </a:r>
                      <a:r>
                        <a:rPr lang="en-US" sz="1400" dirty="0" smtClean="0"/>
                        <a:t>anually re-index</a:t>
                      </a:r>
                      <a:r>
                        <a:rPr lang="en-US" sz="1400" baseline="0" dirty="0" smtClean="0"/>
                        <a:t> images when an additional application is registered.</a:t>
                      </a:r>
                      <a:endParaRPr lang="en-US" sz="1400" dirty="0"/>
                    </a:p>
                  </a:txBody>
                  <a:tcPr marL="68580" marR="68580" marT="34290" marB="34290"/>
                </a:tc>
                <a:tc>
                  <a:txBody>
                    <a:bodyPr/>
                    <a:lstStyle/>
                    <a:p>
                      <a:r>
                        <a:rPr lang="en-US" sz="1400" dirty="0" smtClean="0"/>
                        <a:t>Saves </a:t>
                      </a:r>
                      <a:r>
                        <a:rPr lang="en-US" sz="1400" baseline="0" dirty="0" smtClean="0"/>
                        <a:t>registration time and increases quality by making the indexing of images more automated.</a:t>
                      </a:r>
                      <a:endParaRPr lang="en-US" sz="1400" dirty="0"/>
                    </a:p>
                  </a:txBody>
                  <a:tcPr marL="68580" marR="68580" marT="34290" marB="34290"/>
                </a:tc>
              </a:tr>
              <a:tr h="8611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Registration will manually assign</a:t>
                      </a:r>
                      <a:r>
                        <a:rPr lang="en-US" sz="1400" baseline="0" dirty="0" smtClean="0"/>
                        <a:t> a worker ID to multiple e-Applications.</a:t>
                      </a:r>
                      <a:endParaRPr lang="en-US" sz="1400" dirty="0" smtClean="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Results in all registered</a:t>
                      </a:r>
                      <a:r>
                        <a:rPr lang="en-US" sz="1400" baseline="0" dirty="0" smtClean="0"/>
                        <a:t> e-Apps being in an In Progress status. Registering the additional e-App will be fluid. </a:t>
                      </a:r>
                      <a:endParaRPr lang="en-US" sz="1400" dirty="0" smtClean="0"/>
                    </a:p>
                  </a:txBody>
                  <a:tcPr marL="68580" marR="68580" marT="34290" marB="34290"/>
                </a:tc>
              </a:tr>
              <a:tr h="556960">
                <a:tc>
                  <a:txBody>
                    <a:bodyPr/>
                    <a:lstStyle/>
                    <a:p>
                      <a:r>
                        <a:rPr lang="en-US" sz="1400" dirty="0" smtClean="0"/>
                        <a:t>All applications</a:t>
                      </a:r>
                      <a:r>
                        <a:rPr lang="en-US" sz="1400" baseline="0" dirty="0" smtClean="0"/>
                        <a:t> will create Data Acceptance</a:t>
                      </a:r>
                      <a:endParaRPr lang="en-US" sz="1400" dirty="0"/>
                    </a:p>
                  </a:txBody>
                  <a:tcPr marL="68580" marR="68580" marT="34290" marB="34290"/>
                </a:tc>
                <a:tc>
                  <a:txBody>
                    <a:bodyPr/>
                    <a:lstStyle/>
                    <a:p>
                      <a:r>
                        <a:rPr lang="en-US" sz="1400" dirty="0" smtClean="0"/>
                        <a:t>All</a:t>
                      </a:r>
                      <a:r>
                        <a:rPr lang="en-US" sz="1400" baseline="0" dirty="0" smtClean="0"/>
                        <a:t> applications’ information will be represented in the system. Making differences easier to spot.</a:t>
                      </a:r>
                    </a:p>
                  </a:txBody>
                  <a:tcPr marL="68580" marR="68580" marT="34290" marB="34290"/>
                </a:tc>
              </a:tr>
              <a:tr h="556960">
                <a:tc>
                  <a:txBody>
                    <a:bodyPr/>
                    <a:lstStyle/>
                    <a:p>
                      <a:r>
                        <a:rPr lang="en-US" sz="1400" dirty="0" smtClean="0"/>
                        <a:t>Overall</a:t>
                      </a:r>
                      <a:r>
                        <a:rPr lang="en-US" sz="1400" baseline="0" dirty="0" smtClean="0"/>
                        <a:t> Process Change</a:t>
                      </a:r>
                      <a:endParaRPr lang="en-US" sz="1400" dirty="0"/>
                    </a:p>
                  </a:txBody>
                  <a:tcPr marL="68580" marR="68580" marT="34290" marB="34290"/>
                </a:tc>
                <a:tc>
                  <a:txBody>
                    <a:bodyPr/>
                    <a:lstStyle/>
                    <a:p>
                      <a:r>
                        <a:rPr lang="en-US" sz="1400" baseline="0" dirty="0" smtClean="0"/>
                        <a:t>Will align our process with future KEES product enhancements.</a:t>
                      </a:r>
                    </a:p>
                  </a:txBody>
                  <a:tcPr marL="68580" marR="68580" marT="34290" marB="34290"/>
                </a:tc>
              </a:tr>
            </a:tbl>
          </a:graphicData>
        </a:graphic>
      </p:graphicFrame>
    </p:spTree>
    <p:extLst>
      <p:ext uri="{BB962C8B-B14F-4D97-AF65-F5344CB8AC3E}">
        <p14:creationId xmlns:p14="http://schemas.microsoft.com/office/powerpoint/2010/main" val="1906423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565" y="217325"/>
            <a:ext cx="7514035" cy="1314449"/>
          </a:xfrm>
        </p:spPr>
        <p:txBody>
          <a:bodyPr>
            <a:normAutofit/>
          </a:bodyPr>
          <a:lstStyle/>
          <a:p>
            <a:r>
              <a:rPr lang="en-US" dirty="0" smtClean="0"/>
              <a:t>Big Picture for each Department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3969062"/>
              </p:ext>
            </p:extLst>
          </p:nvPr>
        </p:nvGraphicFramePr>
        <p:xfrm>
          <a:off x="152400" y="1371600"/>
          <a:ext cx="884971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8"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3806465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119056"/>
            <a:ext cx="9144000" cy="4619889"/>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06632" y="1663632"/>
            <a:ext cx="3530737" cy="3530737"/>
          </a:xfrm>
        </p:spPr>
      </p:pic>
      <p:cxnSp>
        <p:nvCxnSpPr>
          <p:cNvPr id="5" name="Straight Connector 4"/>
          <p:cNvCxnSpPr/>
          <p:nvPr/>
        </p:nvCxnSpPr>
        <p:spPr>
          <a:xfrm>
            <a:off x="0" y="5943600"/>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5" cstate="print"/>
          <a:srcRect/>
          <a:stretch>
            <a:fillRect/>
          </a:stretch>
        </p:blipFill>
        <p:spPr bwMode="auto">
          <a:xfrm>
            <a:off x="7346950" y="5816600"/>
            <a:ext cx="1616075" cy="877888"/>
          </a:xfrm>
          <a:prstGeom prst="rect">
            <a:avLst/>
          </a:prstGeom>
          <a:noFill/>
          <a:ln w="9525">
            <a:noFill/>
            <a:miter lim="800000"/>
            <a:headEnd/>
            <a:tailEnd/>
          </a:ln>
        </p:spPr>
      </p:pic>
    </p:spTree>
    <p:extLst>
      <p:ext uri="{BB962C8B-B14F-4D97-AF65-F5344CB8AC3E}">
        <p14:creationId xmlns:p14="http://schemas.microsoft.com/office/powerpoint/2010/main" val="414994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4070</Words>
  <Application>Microsoft Office PowerPoint</Application>
  <PresentationFormat>On-screen Show (4:3)</PresentationFormat>
  <Paragraphs>307</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 Processing Multiple Applications</vt:lpstr>
      <vt:lpstr>Objectives</vt:lpstr>
      <vt:lpstr>Terms for Training</vt:lpstr>
      <vt:lpstr>Let’s start with the Why?...</vt:lpstr>
      <vt:lpstr>What are the five e-Application Statuses?</vt:lpstr>
      <vt:lpstr>The status for each stage of processing</vt:lpstr>
      <vt:lpstr>Retiring Multiple E-app process</vt:lpstr>
      <vt:lpstr>Big Picture for each Department</vt:lpstr>
      <vt:lpstr>PowerPoint Presentation</vt:lpstr>
      <vt:lpstr>PowerPoint Presentation</vt:lpstr>
      <vt:lpstr>PowerPoint Presentation</vt:lpstr>
      <vt:lpstr>Registering Multiple e-Applications</vt:lpstr>
      <vt:lpstr>Manually Assigning a Worker ID</vt:lpstr>
      <vt:lpstr>PowerPoint Presentation</vt:lpstr>
      <vt:lpstr>PowerPoint Presentation</vt:lpstr>
      <vt:lpstr>Manually Updating an In Progress e-App status</vt:lpstr>
      <vt:lpstr>PowerPoint Presentation</vt:lpstr>
      <vt:lpstr>Data Acceptance</vt:lpstr>
      <vt:lpstr>Data Acceptance Tips and Tricks</vt:lpstr>
      <vt:lpstr>Contact Page</vt:lpstr>
      <vt:lpstr>Rejecting all Contact Records </vt:lpstr>
      <vt:lpstr>PowerPoint Presentation</vt:lpstr>
      <vt:lpstr>PowerPoint Presentation</vt:lpstr>
      <vt:lpstr>PowerPoint Presentation</vt:lpstr>
      <vt:lpstr>Accepting all Contact Records from one  e-Application</vt:lpstr>
      <vt:lpstr>PowerPoint Presentation</vt:lpstr>
      <vt:lpstr>PowerPoint Presentation</vt:lpstr>
      <vt:lpstr>PowerPoint Presentation</vt:lpstr>
      <vt:lpstr>Previewing Data Acceptance</vt:lpstr>
      <vt:lpstr>References</vt:lpstr>
      <vt:lpstr>PowerPoint Presentation</vt:lpstr>
    </vt:vector>
  </TitlesOfParts>
  <Company>kdhe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rross</dc:creator>
  <cp:lastModifiedBy>Miller, Cynthany [KHPA]</cp:lastModifiedBy>
  <cp:revision>50</cp:revision>
  <cp:lastPrinted>2017-10-23T13:39:20Z</cp:lastPrinted>
  <dcterms:created xsi:type="dcterms:W3CDTF">2013-06-24T13:06:23Z</dcterms:created>
  <dcterms:modified xsi:type="dcterms:W3CDTF">2017-10-31T21:47:11Z</dcterms:modified>
</cp:coreProperties>
</file>