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57" r:id="rId6"/>
    <p:sldId id="258" r:id="rId7"/>
    <p:sldId id="262" r:id="rId8"/>
    <p:sldId id="259" r:id="rId9"/>
    <p:sldId id="260" r:id="rId10"/>
    <p:sldId id="261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E75"/>
    <a:srgbClr val="FFF4DF"/>
    <a:srgbClr val="EAB12B"/>
    <a:srgbClr val="EAB12D"/>
    <a:srgbClr val="143F75"/>
    <a:srgbClr val="153F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818" autoAdjust="0"/>
  </p:normalViewPr>
  <p:slideViewPr>
    <p:cSldViewPr snapToGrid="0">
      <p:cViewPr varScale="1">
        <p:scale>
          <a:sx n="106" d="100"/>
          <a:sy n="106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887FD-BDCD-4B2A-B46F-A078DFE638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1735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F809EF-849B-490E-9063-A42DFF447B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76804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F68FA-5501-4150-918D-9AA4F8231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532A-8A83-4F8A-A040-2552B64E179D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E03A0-8888-48C6-AF0C-D9A705FFF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AB928-1E4A-43E1-A847-4E25F7A22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AB88-7135-47FF-82A8-5FEFD01B6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7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9CA1E-E539-43AC-AFDB-033B0B67C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3226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3C870D-9E37-42B3-83B5-B985725DE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175461"/>
            <a:ext cx="10515600" cy="30015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1B6F4-B8DD-4EEB-BAC7-481D181D7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532A-8A83-4F8A-A040-2552B64E179D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ACB7B-4937-4DDF-ABD4-7B7D16B3E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CB6F5-6956-41EF-A89D-C7D45D3D5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AB88-7135-47FF-82A8-5FEFD01B6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1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D1AF2E-C7EF-477E-BE67-11517AA740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2019993"/>
            <a:ext cx="2314402" cy="415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CB2E36-405B-46B2-BE1B-0BA4BE024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019991"/>
            <a:ext cx="7772400" cy="415697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FCACB-7DA2-4A2E-821B-EAAF34A65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532A-8A83-4F8A-A040-2552B64E179D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FFD87-6F4A-473F-A932-6E155FA6E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A6273-7B69-423F-A377-2A3774DF7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AB88-7135-47FF-82A8-5FEFD01B6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39376-A3C8-42FB-BF5F-834AB2AA1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85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94F0A-7BBE-4D8B-9904-1FA607504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29988"/>
            <a:ext cx="10515600" cy="2747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AF6FF-916B-45EB-885F-DB6EA1CBD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532A-8A83-4F8A-A040-2552B64E179D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AE034-7950-480E-A2DD-20F56F68D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82FA5-9583-47AD-8BDC-35321BBB3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AB88-7135-47FF-82A8-5FEFD01B6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6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B686A-A6A9-40D9-8259-35B353259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16BB2-31B5-47EF-9EF2-0F92F7EF9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901BF-87F9-4408-9FD3-0F8A8DE2A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532A-8A83-4F8A-A040-2552B64E179D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29430-02B7-4E75-95BB-860F6B076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F851C-487C-4B72-9F2C-8D2751C34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AB88-7135-47FF-82A8-5FEFD01B6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4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22825-E6B8-4769-9C1C-3B867480C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7276"/>
            <a:ext cx="9918469" cy="85941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10B8B-6C3A-4F49-8050-CA465937FF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926079"/>
            <a:ext cx="4448695" cy="32508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2F8AA3-2B2C-49D7-8021-1D1B985BB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926079"/>
            <a:ext cx="4684222" cy="32508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F892F-EF24-4DD5-B5A6-DF1ADBCF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532A-8A83-4F8A-A040-2552B64E179D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0E8EF-18DF-4820-982E-85CFD7C4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8F149-0512-4826-A90C-C0C494FF2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AB88-7135-47FF-82A8-5FEFD01B6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0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62116-F69B-4225-BEB0-1FFB04DB8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743769"/>
            <a:ext cx="9950132" cy="8144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2887D5-D5B4-4D6B-AEB4-84753B04F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2701635"/>
            <a:ext cx="5259388" cy="81443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6A3707-648F-422A-BFFF-4B7DEFCA0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3599410"/>
            <a:ext cx="5259388" cy="2626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F45BDB-B541-4272-B966-7117194F22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2701635"/>
            <a:ext cx="5415742" cy="8326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0D10C-A1D3-45C0-9F98-A522CE4213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99409"/>
            <a:ext cx="5415742" cy="259025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260959-B116-4705-9CAB-75415378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532A-8A83-4F8A-A040-2552B64E179D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F11FC5-8FF9-4CEB-827B-0524DA996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4064D6-5B3F-49B7-A5FC-4347A567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AB88-7135-47FF-82A8-5FEFD01B6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4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DCCB9-0FBA-45B8-B561-95865447F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8492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0425F8-10E2-4299-A1FA-806443A27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532A-8A83-4F8A-A040-2552B64E179D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D9E6E2-6A26-455C-BD65-193800A0B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BA5502-BC8E-4F8A-B55E-2E775C952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AB88-7135-47FF-82A8-5FEFD01B6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66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C3A520-FE6D-49EA-9B51-59FD0D648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532A-8A83-4F8A-A040-2552B64E179D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EA0897-3EAA-4266-9AE8-91C22FA16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F2495-EA3F-4DB5-BFB1-5DA0731A1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AB88-7135-47FF-82A8-5FEFD01B6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2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84129-3EDE-45E6-B302-73E6E248B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637608"/>
            <a:ext cx="3929061" cy="13965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BF594-6B66-4B4B-8787-D83CE2ABA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1956" y="1637608"/>
            <a:ext cx="6090256" cy="422344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63958E-0B6B-4D5D-A0FC-C6B582D78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34145"/>
            <a:ext cx="3929061" cy="28348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1CD70-2539-4EAA-BEDF-E2AC75998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532A-8A83-4F8A-A040-2552B64E179D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DF551-8F48-4F96-B0C7-B6F55F0CA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E662AF-8EBE-4E66-9764-8D9FED477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AB88-7135-47FF-82A8-5FEFD01B6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5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1D5A1-37D5-4312-8CF1-DA2389D6E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7113"/>
            <a:ext cx="4011669" cy="114715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DD739C-3D59-4124-9917-44D5F83801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1956" y="2227811"/>
            <a:ext cx="6010102" cy="36332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513EA0-B95B-44A1-ABFD-698EB39CA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84269"/>
            <a:ext cx="4011669" cy="288471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1D7AA5-3545-461F-AB10-981EAD5F5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532A-8A83-4F8A-A040-2552B64E179D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2B9CEB-73CC-45C5-85AC-1044CEC1D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147136-F8B1-4E2A-B823-8E9BE8C69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AB88-7135-47FF-82A8-5FEFD01B6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1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6EDF0D-3BC9-4F9A-8AE0-21477C991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25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DB388-FED0-469A-A6F5-C68960912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972016"/>
            <a:ext cx="10515600" cy="2959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04613-C315-436A-B23C-42C2404137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17893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0532A-8A83-4F8A-A040-2552B64E179D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7B5B9-759D-4A12-826F-D7551DF884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0411" y="617590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FF003-5017-404B-B2BB-568E46FDCD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17590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0AB88-7135-47FF-82A8-5FEFD01B655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DC4D6E-A975-464A-BC17-C0D6AA80081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377"/>
            <a:ext cx="12207285" cy="14305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2E4DB1D-84D0-46C0-BF08-814C43D5041C}"/>
              </a:ext>
            </a:extLst>
          </p:cNvPr>
          <p:cNvSpPr/>
          <p:nvPr userDrawn="1"/>
        </p:nvSpPr>
        <p:spPr>
          <a:xfrm>
            <a:off x="0" y="6600305"/>
            <a:ext cx="12207285" cy="257695"/>
          </a:xfrm>
          <a:prstGeom prst="rect">
            <a:avLst/>
          </a:prstGeom>
          <a:solidFill>
            <a:srgbClr val="143F75"/>
          </a:solidFill>
          <a:ln>
            <a:solidFill>
              <a:srgbClr val="153F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02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9B097D-E260-42E0-BDDE-1F2C5D953C0F}"/>
              </a:ext>
            </a:extLst>
          </p:cNvPr>
          <p:cNvSpPr/>
          <p:nvPr/>
        </p:nvSpPr>
        <p:spPr>
          <a:xfrm>
            <a:off x="3516877" y="2967335"/>
            <a:ext cx="51582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911805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DDF0A-4035-4781-AB5E-7E1FCA26D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792" y="1625018"/>
            <a:ext cx="10515600" cy="1038399"/>
          </a:xfrm>
        </p:spPr>
        <p:txBody>
          <a:bodyPr/>
          <a:lstStyle/>
          <a:p>
            <a:r>
              <a:rPr lang="en-US" dirty="0"/>
              <a:t>Contact 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9426A3-6BB5-4EC1-9D4C-9146FBB5FB22}"/>
              </a:ext>
            </a:extLst>
          </p:cNvPr>
          <p:cNvSpPr txBox="1"/>
          <p:nvPr/>
        </p:nvSpPr>
        <p:spPr>
          <a:xfrm>
            <a:off x="692792" y="2663417"/>
            <a:ext cx="441659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Debbie Whitaker </a:t>
            </a:r>
          </a:p>
          <a:p>
            <a:r>
              <a:rPr lang="en-US" dirty="0"/>
              <a:t>Presumptive Eligibility Program Manager </a:t>
            </a:r>
          </a:p>
          <a:p>
            <a:r>
              <a:rPr lang="en-US" dirty="0"/>
              <a:t>KDHE, Division of Health Care Finance </a:t>
            </a:r>
          </a:p>
          <a:p>
            <a:r>
              <a:rPr lang="fr-FR" dirty="0"/>
              <a:t>900 SW Jackson, Suite 804 </a:t>
            </a:r>
          </a:p>
          <a:p>
            <a:r>
              <a:rPr lang="en-US" dirty="0"/>
              <a:t>Topeka, KS 66612 </a:t>
            </a:r>
          </a:p>
          <a:p>
            <a:r>
              <a:rPr lang="en-US" dirty="0"/>
              <a:t>Fax: (785)296-4813 </a:t>
            </a:r>
          </a:p>
          <a:p>
            <a:r>
              <a:rPr lang="fr-FR" dirty="0"/>
              <a:t>Email: Debbie.Whitaker@ks.gov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2BC10A-6AF7-40F7-9AF6-534592C0A0A2}"/>
              </a:ext>
            </a:extLst>
          </p:cNvPr>
          <p:cNvSpPr txBox="1"/>
          <p:nvPr/>
        </p:nvSpPr>
        <p:spPr>
          <a:xfrm>
            <a:off x="692792" y="4909816"/>
            <a:ext cx="3711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Presumptive Eligibility Consultants</a:t>
            </a:r>
          </a:p>
          <a:p>
            <a:r>
              <a:rPr lang="en-US" dirty="0"/>
              <a:t>KDHE.PERequest@ks.gov</a:t>
            </a:r>
          </a:p>
        </p:txBody>
      </p:sp>
    </p:spTree>
    <p:extLst>
      <p:ext uri="{BB962C8B-B14F-4D97-AF65-F5344CB8AC3E}">
        <p14:creationId xmlns:p14="http://schemas.microsoft.com/office/powerpoint/2010/main" val="1370809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A5178E4E-6E75-4AA1-A13E-72F68B87F81A}"/>
              </a:ext>
            </a:extLst>
          </p:cNvPr>
          <p:cNvSpPr txBox="1">
            <a:spLocks/>
          </p:cNvSpPr>
          <p:nvPr/>
        </p:nvSpPr>
        <p:spPr>
          <a:xfrm>
            <a:off x="761550" y="2835914"/>
            <a:ext cx="7795309" cy="28059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 The PE program serves the following populations in Kansas:  </a:t>
            </a:r>
          </a:p>
          <a:p>
            <a:r>
              <a:rPr lang="en-US" sz="1800" dirty="0"/>
              <a:t>Children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Under age 19</a:t>
            </a:r>
          </a:p>
          <a:p>
            <a:r>
              <a:rPr lang="en-US" sz="1800" dirty="0"/>
              <a:t>Pregnant Women </a:t>
            </a:r>
          </a:p>
          <a:p>
            <a:r>
              <a:rPr lang="en-US" sz="1800" dirty="0"/>
              <a:t>Adults in one of the following groups: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Low-income Caretakers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Former Foster Care in Kansas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Breast and Cervical Cancer recipients diagnosed through the EDW program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D0D7F98-03FB-44F2-9C2F-B88F593C2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550" y="1569074"/>
            <a:ext cx="10093803" cy="1325563"/>
          </a:xfrm>
        </p:spPr>
        <p:txBody>
          <a:bodyPr>
            <a:normAutofit/>
          </a:bodyPr>
          <a:lstStyle/>
          <a:p>
            <a:r>
              <a:rPr lang="en-US" sz="2000" dirty="0"/>
              <a:t>Presumptive Eligibility is a program designed to provide individuals in targeted populations with immediate and temporary medical coverage</a:t>
            </a:r>
          </a:p>
        </p:txBody>
      </p:sp>
    </p:spTree>
    <p:extLst>
      <p:ext uri="{BB962C8B-B14F-4D97-AF65-F5344CB8AC3E}">
        <p14:creationId xmlns:p14="http://schemas.microsoft.com/office/powerpoint/2010/main" val="3390239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1FD2D0-5851-4D65-B63D-719D69638611}"/>
              </a:ext>
            </a:extLst>
          </p:cNvPr>
          <p:cNvSpPr txBox="1">
            <a:spLocks/>
          </p:cNvSpPr>
          <p:nvPr/>
        </p:nvSpPr>
        <p:spPr>
          <a:xfrm>
            <a:off x="673018" y="2831848"/>
            <a:ext cx="7573360" cy="2114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0" latinLnBrk="0" hangingPunct="0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1800" dirty="0"/>
              <a:t>Provide individuals with temporary medical coverage while the household completes the KanCare application and eligibility process.</a:t>
            </a:r>
          </a:p>
          <a:p>
            <a:pPr marL="285750" indent="-285750"/>
            <a:endParaRPr lang="en-US" sz="1800" dirty="0"/>
          </a:p>
          <a:p>
            <a:pPr marL="285750" indent="-285750"/>
            <a:r>
              <a:rPr lang="en-US" sz="1800" dirty="0"/>
              <a:t>To increase enrollment of children, pregnant women, and low-income adults in ongoing medical benefits.</a:t>
            </a:r>
          </a:p>
          <a:p>
            <a:pPr>
              <a:buFont typeface="Arial" pitchFamily="34" charset="0"/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3BE770-61EA-4E72-8F21-26E0CCAE10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727" y="1510377"/>
            <a:ext cx="3371273" cy="5077691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7D061BAB-66AF-4CB2-BB65-F3A5884FD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943" y="1506285"/>
            <a:ext cx="7307510" cy="1325563"/>
          </a:xfrm>
        </p:spPr>
        <p:txBody>
          <a:bodyPr>
            <a:normAutofit/>
          </a:bodyPr>
          <a:lstStyle/>
          <a:p>
            <a:r>
              <a:rPr lang="en-US" sz="2400" dirty="0"/>
              <a:t>Goals of Presumptive Eligibility</a:t>
            </a:r>
          </a:p>
        </p:txBody>
      </p:sp>
    </p:spTree>
    <p:extLst>
      <p:ext uri="{BB962C8B-B14F-4D97-AF65-F5344CB8AC3E}">
        <p14:creationId xmlns:p14="http://schemas.microsoft.com/office/powerpoint/2010/main" val="3695056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25922-3C5F-4FC6-A0B8-DD71DBFD6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5352"/>
            <a:ext cx="5257800" cy="942013"/>
          </a:xfrm>
        </p:spPr>
        <p:txBody>
          <a:bodyPr>
            <a:normAutofit/>
          </a:bodyPr>
          <a:lstStyle/>
          <a:p>
            <a:r>
              <a:rPr lang="en-US" sz="2400" dirty="0"/>
              <a:t>Presumptive Eligibility Benefits: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75CE1-4596-4CCA-A3DE-2A9B6F56D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475"/>
            <a:ext cx="10612773" cy="285225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800" dirty="0"/>
              <a:t>All Children and Adults are assigned to an MCO of their choice.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Pregnant Women are fee for service while on PE PW coverage. 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All services that are usually covered under the full </a:t>
            </a:r>
            <a:r>
              <a:rPr lang="en-US" sz="1800" dirty="0" err="1"/>
              <a:t>KanCare</a:t>
            </a:r>
            <a:r>
              <a:rPr lang="en-US" sz="1800" dirty="0"/>
              <a:t> benefit package are covered during the temporary PE period.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Receive regular reimbursement rates for services they provide regardless of the final eligibility determination. (If consumers are determined ineligible, do not have to pay back) 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Individuals will have access to other Medicaid providers to receive needed follow-up care.</a:t>
            </a:r>
          </a:p>
          <a:p>
            <a:pPr>
              <a:lnSpc>
                <a:spcPct val="12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28935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2FCD7-7663-4232-A3EB-BEB346F05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48" y="1427904"/>
            <a:ext cx="10679545" cy="1325563"/>
          </a:xfrm>
        </p:spPr>
        <p:txBody>
          <a:bodyPr>
            <a:normAutofit/>
          </a:bodyPr>
          <a:lstStyle/>
          <a:p>
            <a:r>
              <a:rPr lang="en-US" sz="2400" dirty="0"/>
              <a:t>Overview of the Presumptive Eligibility business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31084-E114-4539-B771-46ED9F643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648" y="2510186"/>
            <a:ext cx="9995834" cy="2747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dirty="0"/>
              <a:t>An uninsured Individual presents to the clinic for a medical service.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Presumptive Eligibility staff meet with the individual/family and conduct a screening to determine if there is potential eligibility for Medicaid.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If potential eligibility exists, PE staff shall complete the Presumptive Eligibility determination for temporary coverage in an online Web-based PE Tool with the individual.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PE Staff then complete the online </a:t>
            </a:r>
            <a:r>
              <a:rPr lang="en-US" sz="1800" dirty="0" err="1"/>
              <a:t>KanCare</a:t>
            </a:r>
            <a:r>
              <a:rPr lang="en-US" sz="1800" dirty="0"/>
              <a:t> application with the individual and all information is forwarded to the </a:t>
            </a:r>
            <a:r>
              <a:rPr lang="en-US" sz="1800" dirty="0" err="1"/>
              <a:t>KanCare</a:t>
            </a:r>
            <a:r>
              <a:rPr lang="en-US" sz="1800" dirty="0"/>
              <a:t> Clearinghouse</a:t>
            </a:r>
          </a:p>
        </p:txBody>
      </p:sp>
    </p:spTree>
    <p:extLst>
      <p:ext uri="{BB962C8B-B14F-4D97-AF65-F5344CB8AC3E}">
        <p14:creationId xmlns:p14="http://schemas.microsoft.com/office/powerpoint/2010/main" val="4041623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3D326-2FD6-4C23-B22F-20E5C2E2F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543574"/>
            <a:ext cx="4639811" cy="559719"/>
          </a:xfrm>
        </p:spPr>
        <p:txBody>
          <a:bodyPr>
            <a:normAutofit/>
          </a:bodyPr>
          <a:lstStyle/>
          <a:p>
            <a:r>
              <a:rPr lang="en-US" sz="2400" dirty="0"/>
              <a:t>Presumptive Eligibility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2A312-6775-413F-AE63-8DF8B8D03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8201"/>
            <a:ext cx="6957291" cy="2747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 err="1"/>
              <a:t>KanCare</a:t>
            </a:r>
            <a:r>
              <a:rPr lang="en-US" sz="1800" dirty="0"/>
              <a:t> Clearinghouse completes a full medical determination. 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If eligible, coverage will continue under a full </a:t>
            </a:r>
            <a:r>
              <a:rPr lang="en-US" sz="1800" dirty="0" err="1"/>
              <a:t>KanCare</a:t>
            </a:r>
            <a:r>
              <a:rPr lang="en-US" sz="1800" dirty="0"/>
              <a:t> program.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If not eligible PE coverage will end.</a:t>
            </a:r>
          </a:p>
          <a:p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F30E7F-6D50-4420-B3EB-DF1776DF8A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14" y="2103293"/>
            <a:ext cx="4326786" cy="450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922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244C1-A579-432E-A7BB-0E8FB011D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560352"/>
            <a:ext cx="9153089" cy="1054669"/>
          </a:xfrm>
        </p:spPr>
        <p:txBody>
          <a:bodyPr>
            <a:normAutofit/>
          </a:bodyPr>
          <a:lstStyle/>
          <a:p>
            <a:r>
              <a:rPr lang="en-US" sz="2000" dirty="0"/>
              <a:t>Presumptive Eligibility staff have a very important role that continues through final processing of the full </a:t>
            </a:r>
            <a:r>
              <a:rPr lang="en-US" sz="2000" dirty="0" err="1"/>
              <a:t>KanCare</a:t>
            </a:r>
            <a:r>
              <a:rPr lang="en-US" sz="2000" dirty="0"/>
              <a:t> Application: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D838D-6E7B-417D-9F1F-65F9B45A3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719595"/>
            <a:ext cx="10515600" cy="2747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/>
              <a:t>Assisting households with submitting any required documentation to the Clearinghouse. 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Request for additional verifications may at times be requested of the household  by the Clearinghouse. PE Staff will be copied on all request for additional verifications. 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Contacting the Clearinghouse when questions arise regarding a specific case or how it was determined. 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Serving as a bridge between PE families and the Clearinghouse. </a:t>
            </a:r>
          </a:p>
        </p:txBody>
      </p:sp>
    </p:spTree>
    <p:extLst>
      <p:ext uri="{BB962C8B-B14F-4D97-AF65-F5344CB8AC3E}">
        <p14:creationId xmlns:p14="http://schemas.microsoft.com/office/powerpoint/2010/main" val="36658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D08A6-365C-4FBB-80AD-E1004C8FF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73" y="1468072"/>
            <a:ext cx="3171738" cy="562541"/>
          </a:xfrm>
        </p:spPr>
        <p:txBody>
          <a:bodyPr>
            <a:normAutofit/>
          </a:bodyPr>
          <a:lstStyle/>
          <a:p>
            <a:r>
              <a:rPr lang="en-US" sz="2400" dirty="0"/>
              <a:t>Onboarding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B54B2-AD88-4A60-A0C7-B28D2E5E5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198" y="2173160"/>
            <a:ext cx="10286299" cy="440411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dirty="0"/>
          </a:p>
          <a:p>
            <a:r>
              <a:rPr lang="en-US" sz="1600" b="1" dirty="0"/>
              <a:t>Implementation Planning kick-off </a:t>
            </a:r>
          </a:p>
          <a:p>
            <a:pPr lvl="1"/>
            <a:r>
              <a:rPr lang="en-US" sz="1600" dirty="0"/>
              <a:t>Overview PowerPoint</a:t>
            </a:r>
          </a:p>
          <a:p>
            <a:r>
              <a:rPr lang="en-US" sz="1600" b="1" dirty="0"/>
              <a:t>Develop the Presumptive Eligibility Business Process </a:t>
            </a:r>
            <a:r>
              <a:rPr lang="en-US" sz="1600" dirty="0"/>
              <a:t>– 8 to 10 weeks</a:t>
            </a:r>
          </a:p>
          <a:p>
            <a:pPr lvl="1"/>
            <a:r>
              <a:rPr lang="en-US" sz="1600" dirty="0"/>
              <a:t>Weekly/bi-weekly calls with Implementation Team Members</a:t>
            </a:r>
          </a:p>
          <a:p>
            <a:pPr lvl="1"/>
            <a:r>
              <a:rPr lang="en-US" sz="1600" dirty="0"/>
              <a:t>Demonstration of the PE Tool and the Online CSSP</a:t>
            </a:r>
          </a:p>
          <a:p>
            <a:pPr lvl="1"/>
            <a:r>
              <a:rPr lang="en-US" sz="1600" dirty="0"/>
              <a:t>Locations</a:t>
            </a:r>
          </a:p>
          <a:p>
            <a:pPr lvl="1"/>
            <a:r>
              <a:rPr lang="en-US" sz="1600" dirty="0"/>
              <a:t>Identify critical staff</a:t>
            </a:r>
          </a:p>
          <a:p>
            <a:pPr lvl="1"/>
            <a:r>
              <a:rPr lang="en-US" sz="1600" dirty="0"/>
              <a:t>Refining Implementation plan – business process</a:t>
            </a:r>
          </a:p>
          <a:p>
            <a:pPr lvl="1"/>
            <a:r>
              <a:rPr lang="en-US" sz="1600" dirty="0"/>
              <a:t>PE Implementation date determined</a:t>
            </a:r>
          </a:p>
          <a:p>
            <a:r>
              <a:rPr lang="en-US" sz="1600" b="1" dirty="0"/>
              <a:t>Memorandum of Understanding </a:t>
            </a:r>
            <a:r>
              <a:rPr lang="en-US" sz="1600" dirty="0"/>
              <a:t>- 8 weeks</a:t>
            </a:r>
          </a:p>
          <a:p>
            <a:pPr lvl="1"/>
            <a:r>
              <a:rPr lang="en-US" sz="1600" dirty="0"/>
              <a:t>KDHE Contracts </a:t>
            </a:r>
          </a:p>
          <a:p>
            <a:pPr lvl="1"/>
            <a:r>
              <a:rPr lang="en-US" sz="1600" dirty="0"/>
              <a:t>Agreement to Performance Standards</a:t>
            </a:r>
          </a:p>
          <a:p>
            <a:pPr lvl="1"/>
            <a:r>
              <a:rPr lang="en-US" sz="1600" dirty="0"/>
              <a:t>Agreement to comply with Kansas policies and training</a:t>
            </a:r>
          </a:p>
          <a:p>
            <a:endParaRPr lang="en-US" sz="16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19551EF-F8DB-49AB-A680-C58D3A7A8BD9}"/>
              </a:ext>
            </a:extLst>
          </p:cNvPr>
          <p:cNvSpPr txBox="1">
            <a:spLocks/>
          </p:cNvSpPr>
          <p:nvPr/>
        </p:nvSpPr>
        <p:spPr>
          <a:xfrm>
            <a:off x="782973" y="1838205"/>
            <a:ext cx="10721829" cy="669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Facilities elect to become Qualified Entities and submit the Statement of Interest to initiate the Onboarding Process:</a:t>
            </a:r>
          </a:p>
        </p:txBody>
      </p:sp>
    </p:spTree>
    <p:extLst>
      <p:ext uri="{BB962C8B-B14F-4D97-AF65-F5344CB8AC3E}">
        <p14:creationId xmlns:p14="http://schemas.microsoft.com/office/powerpoint/2010/main" val="717562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D08A6-365C-4FBB-80AD-E1004C8FF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978" y="1467924"/>
            <a:ext cx="5881382" cy="520118"/>
          </a:xfrm>
        </p:spPr>
        <p:txBody>
          <a:bodyPr>
            <a:normAutofit/>
          </a:bodyPr>
          <a:lstStyle/>
          <a:p>
            <a:r>
              <a:rPr lang="en-US" sz="2400" dirty="0"/>
              <a:t>Onboarding Process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B54B2-AD88-4A60-A0C7-B28D2E5E5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978" y="1887523"/>
            <a:ext cx="8354386" cy="4756559"/>
          </a:xfrm>
        </p:spPr>
        <p:txBody>
          <a:bodyPr>
            <a:noAutofit/>
          </a:bodyPr>
          <a:lstStyle/>
          <a:p>
            <a:r>
              <a:rPr lang="en-US" sz="1600" b="1" dirty="0"/>
              <a:t>Training Plan </a:t>
            </a:r>
          </a:p>
          <a:p>
            <a:pPr lvl="1"/>
            <a:r>
              <a:rPr lang="en-US" sz="1600" dirty="0"/>
              <a:t>Determine Dates</a:t>
            </a:r>
          </a:p>
          <a:p>
            <a:pPr lvl="1"/>
            <a:r>
              <a:rPr lang="en-US" sz="1600" dirty="0"/>
              <a:t>Locations</a:t>
            </a:r>
          </a:p>
          <a:p>
            <a:pPr lvl="1"/>
            <a:r>
              <a:rPr lang="en-US" sz="1600" dirty="0"/>
              <a:t>Staff</a:t>
            </a:r>
          </a:p>
          <a:p>
            <a:r>
              <a:rPr lang="en-US" sz="1600" b="1" dirty="0"/>
              <a:t>Training</a:t>
            </a:r>
          </a:p>
          <a:p>
            <a:pPr lvl="1"/>
            <a:r>
              <a:rPr lang="en-US" sz="1600" dirty="0"/>
              <a:t>PE Training Environment for onsite training</a:t>
            </a:r>
          </a:p>
          <a:p>
            <a:pPr lvl="2"/>
            <a:r>
              <a:rPr lang="en-US" sz="1400" dirty="0"/>
              <a:t>This could take 1-2 days </a:t>
            </a:r>
          </a:p>
          <a:p>
            <a:pPr lvl="2"/>
            <a:r>
              <a:rPr lang="en-US" sz="1400" dirty="0"/>
              <a:t>First day – Policy</a:t>
            </a:r>
          </a:p>
          <a:p>
            <a:pPr lvl="2"/>
            <a:r>
              <a:rPr lang="en-US" sz="1400" dirty="0"/>
              <a:t>Second day – Systems </a:t>
            </a:r>
          </a:p>
          <a:p>
            <a:pPr lvl="1"/>
            <a:r>
              <a:rPr lang="en-US" sz="1600" dirty="0"/>
              <a:t>Policy and System </a:t>
            </a:r>
          </a:p>
          <a:p>
            <a:pPr lvl="1"/>
            <a:r>
              <a:rPr lang="en-US" sz="1600" dirty="0"/>
              <a:t>User Access Granted upon completion</a:t>
            </a:r>
          </a:p>
          <a:p>
            <a:r>
              <a:rPr lang="en-US" sz="1600" b="1" dirty="0"/>
              <a:t>Onsite on Implementation Date</a:t>
            </a:r>
          </a:p>
          <a:p>
            <a:pPr lvl="1"/>
            <a:r>
              <a:rPr lang="en-US" sz="1600" dirty="0"/>
              <a:t>Troubleshoot</a:t>
            </a:r>
          </a:p>
          <a:p>
            <a:pPr lvl="1"/>
            <a:r>
              <a:rPr lang="en-US" sz="1600" dirty="0"/>
              <a:t>Support</a:t>
            </a:r>
          </a:p>
          <a:p>
            <a:pPr lvl="1"/>
            <a:r>
              <a:rPr lang="en-US" sz="1600" dirty="0"/>
              <a:t>Refine any processes</a:t>
            </a:r>
          </a:p>
          <a:p>
            <a:pPr marL="0" indent="0">
              <a:buNone/>
            </a:pPr>
            <a:r>
              <a:rPr lang="en-US" sz="1600" dirty="0"/>
              <a:t>Post Implementation Support provided to ensure compliance with performance standards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AB5987-E0C7-4990-A521-D828950DDD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598" y="1988042"/>
            <a:ext cx="3723424" cy="377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652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B6034402F6134F89D4EECCC469337B" ma:contentTypeVersion="11" ma:contentTypeDescription="Create a new document." ma:contentTypeScope="" ma:versionID="70f6804d2cb946f827f249e94c463067">
  <xsd:schema xmlns:xsd="http://www.w3.org/2001/XMLSchema" xmlns:xs="http://www.w3.org/2001/XMLSchema" xmlns:p="http://schemas.microsoft.com/office/2006/metadata/properties" xmlns:ns3="804e578d-e2c8-4f6a-9c5c-5f0b5ed2db3d" xmlns:ns4="c458a7bf-ea8d-4062-a8f5-ca312ef6c146" targetNamespace="http://schemas.microsoft.com/office/2006/metadata/properties" ma:root="true" ma:fieldsID="b8ab6d284f6676ec9667235c0dcf8ee8" ns3:_="" ns4:_="">
    <xsd:import namespace="804e578d-e2c8-4f6a-9c5c-5f0b5ed2db3d"/>
    <xsd:import namespace="c458a7bf-ea8d-4062-a8f5-ca312ef6c14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e578d-e2c8-4f6a-9c5c-5f0b5ed2db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58a7bf-ea8d-4062-a8f5-ca312ef6c14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3419DD-76CB-4A11-858A-EDE75CB4AA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ABE6FD-C7AC-408C-9B67-58538E5321FB}">
  <ds:schemaRefs>
    <ds:schemaRef ds:uri="c458a7bf-ea8d-4062-a8f5-ca312ef6c146"/>
    <ds:schemaRef ds:uri="http://schemas.microsoft.com/office/2006/metadata/properties"/>
    <ds:schemaRef ds:uri="http://purl.org/dc/terms/"/>
    <ds:schemaRef ds:uri="http://schemas.microsoft.com/office/2006/documentManagement/types"/>
    <ds:schemaRef ds:uri="804e578d-e2c8-4f6a-9c5c-5f0b5ed2db3d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FD5D976-8193-458D-A2BC-401CE6BD24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4e578d-e2c8-4f6a-9c5c-5f0b5ed2db3d"/>
    <ds:schemaRef ds:uri="c458a7bf-ea8d-4062-a8f5-ca312ef6c1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586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Office Theme</vt:lpstr>
      <vt:lpstr>PowerPoint Presentation</vt:lpstr>
      <vt:lpstr>Presumptive Eligibility is a program designed to provide individuals in targeted populations with immediate and temporary medical coverage</vt:lpstr>
      <vt:lpstr>Goals of Presumptive Eligibility</vt:lpstr>
      <vt:lpstr>Presumptive Eligibility Benefits: </vt:lpstr>
      <vt:lpstr>Overview of the Presumptive Eligibility business process</vt:lpstr>
      <vt:lpstr>Presumptive Eligibility Process</vt:lpstr>
      <vt:lpstr>Presumptive Eligibility staff have a very important role that continues through final processing of the full KanCare Application: </vt:lpstr>
      <vt:lpstr>Onboarding Process</vt:lpstr>
      <vt:lpstr>Onboarding Process Continued</vt:lpstr>
      <vt:lpstr>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Sopoco</dc:creator>
  <cp:lastModifiedBy>Debbie S. Whitaker [KDHE]</cp:lastModifiedBy>
  <cp:revision>28</cp:revision>
  <dcterms:created xsi:type="dcterms:W3CDTF">2020-09-15T18:49:05Z</dcterms:created>
  <dcterms:modified xsi:type="dcterms:W3CDTF">2021-04-26T14:08:27Z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0x01010061B6034402F6134F89D4EECCC469337B</vt:lpwstr>
  </property>
</Properties>
</file>